
<file path=[Content_Types].xml><?xml version="1.0" encoding="utf-8"?>
<Types xmlns="http://schemas.openxmlformats.org/package/2006/content-types">
  <Default Extension="emf" ContentType="image/x-emf"/>
  <Default Extension="jpeg" ContentType="image/jpeg"/>
  <Default Extension="jpg" ContentType="image/jp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6" r:id="rId1"/>
  </p:sldMasterIdLst>
  <p:notesMasterIdLst>
    <p:notesMasterId r:id="rId86"/>
  </p:notesMasterIdLst>
  <p:sldIdLst>
    <p:sldId id="256" r:id="rId2"/>
    <p:sldId id="384" r:id="rId3"/>
    <p:sldId id="385" r:id="rId4"/>
    <p:sldId id="381" r:id="rId5"/>
    <p:sldId id="368" r:id="rId6"/>
    <p:sldId id="389" r:id="rId7"/>
    <p:sldId id="387" r:id="rId8"/>
    <p:sldId id="383" r:id="rId9"/>
    <p:sldId id="388" r:id="rId10"/>
    <p:sldId id="395" r:id="rId11"/>
    <p:sldId id="391" r:id="rId12"/>
    <p:sldId id="390" r:id="rId13"/>
    <p:sldId id="392" r:id="rId14"/>
    <p:sldId id="393" r:id="rId15"/>
    <p:sldId id="478" r:id="rId16"/>
    <p:sldId id="479" r:id="rId17"/>
    <p:sldId id="480" r:id="rId18"/>
    <p:sldId id="481" r:id="rId19"/>
    <p:sldId id="482" r:id="rId20"/>
    <p:sldId id="483" r:id="rId21"/>
    <p:sldId id="484" r:id="rId22"/>
    <p:sldId id="485" r:id="rId23"/>
    <p:sldId id="397" r:id="rId24"/>
    <p:sldId id="398" r:id="rId25"/>
    <p:sldId id="399" r:id="rId26"/>
    <p:sldId id="400" r:id="rId27"/>
    <p:sldId id="401" r:id="rId28"/>
    <p:sldId id="402" r:id="rId29"/>
    <p:sldId id="404" r:id="rId30"/>
    <p:sldId id="405" r:id="rId31"/>
    <p:sldId id="408" r:id="rId32"/>
    <p:sldId id="406" r:id="rId33"/>
    <p:sldId id="371" r:id="rId34"/>
    <p:sldId id="382" r:id="rId35"/>
    <p:sldId id="468" r:id="rId36"/>
    <p:sldId id="469" r:id="rId37"/>
    <p:sldId id="409" r:id="rId38"/>
    <p:sldId id="436" r:id="rId39"/>
    <p:sldId id="447" r:id="rId40"/>
    <p:sldId id="457" r:id="rId41"/>
    <p:sldId id="449" r:id="rId42"/>
    <p:sldId id="452" r:id="rId43"/>
    <p:sldId id="459" r:id="rId44"/>
    <p:sldId id="453" r:id="rId45"/>
    <p:sldId id="454" r:id="rId46"/>
    <p:sldId id="460" r:id="rId47"/>
    <p:sldId id="461" r:id="rId48"/>
    <p:sldId id="462" r:id="rId49"/>
    <p:sldId id="464" r:id="rId50"/>
    <p:sldId id="486" r:id="rId51"/>
    <p:sldId id="487" r:id="rId52"/>
    <p:sldId id="488" r:id="rId53"/>
    <p:sldId id="489" r:id="rId54"/>
    <p:sldId id="422" r:id="rId55"/>
    <p:sldId id="444" r:id="rId56"/>
    <p:sldId id="423" r:id="rId57"/>
    <p:sldId id="455" r:id="rId58"/>
    <p:sldId id="439" r:id="rId59"/>
    <p:sldId id="437" r:id="rId60"/>
    <p:sldId id="467" r:id="rId61"/>
    <p:sldId id="440" r:id="rId62"/>
    <p:sldId id="429" r:id="rId63"/>
    <p:sldId id="430" r:id="rId64"/>
    <p:sldId id="441" r:id="rId65"/>
    <p:sldId id="442" r:id="rId66"/>
    <p:sldId id="415" r:id="rId67"/>
    <p:sldId id="470" r:id="rId68"/>
    <p:sldId id="471" r:id="rId69"/>
    <p:sldId id="473" r:id="rId70"/>
    <p:sldId id="475" r:id="rId71"/>
    <p:sldId id="476" r:id="rId72"/>
    <p:sldId id="477" r:id="rId73"/>
    <p:sldId id="425" r:id="rId74"/>
    <p:sldId id="427" r:id="rId75"/>
    <p:sldId id="433" r:id="rId76"/>
    <p:sldId id="456" r:id="rId77"/>
    <p:sldId id="432" r:id="rId78"/>
    <p:sldId id="435" r:id="rId79"/>
    <p:sldId id="374" r:id="rId80"/>
    <p:sldId id="375" r:id="rId81"/>
    <p:sldId id="376" r:id="rId82"/>
    <p:sldId id="377" r:id="rId83"/>
    <p:sldId id="378" r:id="rId84"/>
    <p:sldId id="379" r:id="rId85"/>
  </p:sldIdLst>
  <p:sldSz cx="9144000" cy="6858000" type="screen4x3"/>
  <p:notesSz cx="6950075" cy="92360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909">
          <p15:clr>
            <a:srgbClr val="A4A3A4"/>
          </p15:clr>
        </p15:guide>
        <p15:guide id="2" pos="2189">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15" autoAdjust="0"/>
    <p:restoredTop sz="94661"/>
  </p:normalViewPr>
  <p:slideViewPr>
    <p:cSldViewPr snapToGrid="0">
      <p:cViewPr>
        <p:scale>
          <a:sx n="87" d="100"/>
          <a:sy n="87" d="100"/>
        </p:scale>
        <p:origin x="1752" y="376"/>
      </p:cViewPr>
      <p:guideLst>
        <p:guide orient="horz" pos="2160"/>
        <p:guide pos="2880"/>
      </p:guideLst>
    </p:cSldViewPr>
  </p:slideViewPr>
  <p:notesTextViewPr>
    <p:cViewPr>
      <p:scale>
        <a:sx n="1" d="1"/>
        <a:sy n="1" d="1"/>
      </p:scale>
      <p:origin x="0" y="0"/>
    </p:cViewPr>
  </p:notesTextViewPr>
  <p:sorterViewPr>
    <p:cViewPr>
      <p:scale>
        <a:sx n="100" d="100"/>
        <a:sy n="100" d="100"/>
      </p:scale>
      <p:origin x="0" y="4956"/>
    </p:cViewPr>
  </p:sorterViewPr>
  <p:notesViewPr>
    <p:cSldViewPr snapToGrid="0">
      <p:cViewPr varScale="1">
        <p:scale>
          <a:sx n="55" d="100"/>
          <a:sy n="55" d="100"/>
        </p:scale>
        <p:origin x="-2832" y="-102"/>
      </p:cViewPr>
      <p:guideLst>
        <p:guide orient="horz" pos="2909"/>
        <p:guide pos="2189"/>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tableStyles" Target="tableStyles.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11488" cy="461963"/>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937000" y="0"/>
            <a:ext cx="3011488" cy="461963"/>
          </a:xfrm>
          <a:prstGeom prst="rect">
            <a:avLst/>
          </a:prstGeom>
        </p:spPr>
        <p:txBody>
          <a:bodyPr vert="horz" lIns="91440" tIns="45720" rIns="91440" bIns="45720" rtlCol="0"/>
          <a:lstStyle>
            <a:lvl1pPr algn="r">
              <a:defRPr sz="1200"/>
            </a:lvl1pPr>
          </a:lstStyle>
          <a:p>
            <a:fld id="{B2BAFD25-770F-4100-B955-0FA7227EB24E}" type="datetimeFigureOut">
              <a:rPr lang="en-US" smtClean="0"/>
              <a:t>9/3/19</a:t>
            </a:fld>
            <a:endParaRPr lang="en-US" dirty="0"/>
          </a:p>
        </p:txBody>
      </p:sp>
      <p:sp>
        <p:nvSpPr>
          <p:cNvPr id="4" name="Slide Image Placeholder 3"/>
          <p:cNvSpPr>
            <a:spLocks noGrp="1" noRot="1" noChangeAspect="1"/>
          </p:cNvSpPr>
          <p:nvPr>
            <p:ph type="sldImg" idx="2"/>
          </p:nvPr>
        </p:nvSpPr>
        <p:spPr>
          <a:xfrm>
            <a:off x="1165225" y="692150"/>
            <a:ext cx="4619625" cy="3463925"/>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95325" y="4387850"/>
            <a:ext cx="5559425" cy="4156075"/>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772525"/>
            <a:ext cx="3011488" cy="461963"/>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937000" y="8772525"/>
            <a:ext cx="3011488" cy="461963"/>
          </a:xfrm>
          <a:prstGeom prst="rect">
            <a:avLst/>
          </a:prstGeom>
        </p:spPr>
        <p:txBody>
          <a:bodyPr vert="horz" lIns="91440" tIns="45720" rIns="91440" bIns="45720" rtlCol="0" anchor="b"/>
          <a:lstStyle>
            <a:lvl1pPr algn="r">
              <a:defRPr sz="1200"/>
            </a:lvl1pPr>
          </a:lstStyle>
          <a:p>
            <a:fld id="{A2261B69-B60C-4C28-9B4D-2FDE71D22B23}" type="slidenum">
              <a:rPr lang="en-US" smtClean="0"/>
              <a:t>‹#›</a:t>
            </a:fld>
            <a:endParaRPr lang="en-US" dirty="0"/>
          </a:p>
        </p:txBody>
      </p:sp>
    </p:spTree>
    <p:extLst>
      <p:ext uri="{BB962C8B-B14F-4D97-AF65-F5344CB8AC3E}">
        <p14:creationId xmlns:p14="http://schemas.microsoft.com/office/powerpoint/2010/main" val="27069824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371600"/>
            <a:ext cx="7848600" cy="1927225"/>
          </a:xfrm>
        </p:spPr>
        <p:txBody>
          <a:bodyPr anchor="b">
            <a:noAutofit/>
          </a:bodyPr>
          <a:lstStyle>
            <a:lvl1pPr>
              <a:defRPr sz="5400" cap="all" baseline="0"/>
            </a:lvl1pPr>
          </a:lstStyle>
          <a:p>
            <a:r>
              <a:rPr lang="en-US"/>
              <a:t>Click to edit Master title style</a:t>
            </a:r>
            <a:endParaRPr lang="en-US" dirty="0"/>
          </a:p>
        </p:txBody>
      </p:sp>
      <p:sp>
        <p:nvSpPr>
          <p:cNvPr id="3" name="Subtitle 2"/>
          <p:cNvSpPr>
            <a:spLocks noGrp="1"/>
          </p:cNvSpPr>
          <p:nvPr>
            <p:ph type="subTitle" idx="1"/>
          </p:nvPr>
        </p:nvSpPr>
        <p:spPr>
          <a:xfrm>
            <a:off x="685800" y="3505200"/>
            <a:ext cx="6400800" cy="1752600"/>
          </a:xfrm>
        </p:spPr>
        <p:txBody>
          <a:bodyPr/>
          <a:lstStyle>
            <a:lvl1pPr marL="0" indent="0" algn="l">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0E4C3CA-D0E9-40C6-9559-F7BE253D4950}" type="datetime1">
              <a:rPr lang="en-US" smtClean="0"/>
              <a:t>9/3/19</a:t>
            </a:fld>
            <a:endParaRPr lang="en-US" dirty="0"/>
          </a:p>
        </p:txBody>
      </p:sp>
      <p:sp>
        <p:nvSpPr>
          <p:cNvPr id="5" name="Footer Placeholder 4"/>
          <p:cNvSpPr>
            <a:spLocks noGrp="1"/>
          </p:cNvSpPr>
          <p:nvPr>
            <p:ph type="ftr" sz="quarter" idx="11"/>
          </p:nvPr>
        </p:nvSpPr>
        <p:spPr/>
        <p:txBody>
          <a:bodyPr/>
          <a:lstStyle/>
          <a:p>
            <a:r>
              <a:rPr lang="sk-SK" dirty="0"/>
              <a:t>CSP554</a:t>
            </a:r>
            <a:r>
              <a:rPr lang="en-US" dirty="0"/>
              <a:t> Module 03b</a:t>
            </a:r>
          </a:p>
        </p:txBody>
      </p:sp>
      <p:sp>
        <p:nvSpPr>
          <p:cNvPr id="6" name="Slide Number Placeholder 5"/>
          <p:cNvSpPr>
            <a:spLocks noGrp="1"/>
          </p:cNvSpPr>
          <p:nvPr>
            <p:ph type="sldNum" sz="quarter" idx="12"/>
          </p:nvPr>
        </p:nvSpPr>
        <p:spPr/>
        <p:txBody>
          <a:bodyPr/>
          <a:lstStyle/>
          <a:p>
            <a:fld id="{9AA7C465-8597-4488-B68C-958448427716}" type="slidenum">
              <a:rPr lang="en-US" smtClean="0"/>
              <a:t>‹#›</a:t>
            </a:fld>
            <a:endParaRPr lang="en-US" dirty="0"/>
          </a:p>
        </p:txBody>
      </p:sp>
      <p:cxnSp>
        <p:nvCxnSpPr>
          <p:cNvPr id="8" name="Straight Connector 7"/>
          <p:cNvCxnSpPr/>
          <p:nvPr/>
        </p:nvCxnSpPr>
        <p:spPr>
          <a:xfrm>
            <a:off x="685800" y="3398520"/>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480"/>
            <a:ext cx="2142680" cy="1264920"/>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p:cNvSpPr>
          <p:nvPr>
            <p:ph type="pic" idx="1"/>
          </p:nvPr>
        </p:nvSpPr>
        <p:spPr>
          <a:xfrm>
            <a:off x="2858610" y="838201"/>
            <a:ext cx="5904390" cy="5500456"/>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457200" y="2133600"/>
            <a:ext cx="2139696" cy="424281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8EF0C90-6799-42FC-9FAA-9493A8D29B61}" type="datetime1">
              <a:rPr lang="en-US" smtClean="0"/>
              <a:t>9/3/19</a:t>
            </a:fld>
            <a:endParaRPr lang="en-US" dirty="0"/>
          </a:p>
        </p:txBody>
      </p:sp>
      <p:sp>
        <p:nvSpPr>
          <p:cNvPr id="6" name="Footer Placeholder 5"/>
          <p:cNvSpPr>
            <a:spLocks noGrp="1"/>
          </p:cNvSpPr>
          <p:nvPr>
            <p:ph type="ftr" sz="quarter" idx="11"/>
          </p:nvPr>
        </p:nvSpPr>
        <p:spPr/>
        <p:txBody>
          <a:bodyPr/>
          <a:lstStyle/>
          <a:p>
            <a:r>
              <a:rPr lang="sk-SK" dirty="0"/>
              <a:t>CSP554</a:t>
            </a:r>
            <a:r>
              <a:rPr lang="en-US" dirty="0"/>
              <a:t> Module 03b</a:t>
            </a:r>
          </a:p>
        </p:txBody>
      </p:sp>
      <p:sp>
        <p:nvSpPr>
          <p:cNvPr id="7" name="Slide Number Placeholder 6"/>
          <p:cNvSpPr>
            <a:spLocks noGrp="1"/>
          </p:cNvSpPr>
          <p:nvPr>
            <p:ph type="sldNum" sz="quarter" idx="12"/>
          </p:nvPr>
        </p:nvSpPr>
        <p:spPr/>
        <p:txBody>
          <a:bodyPr/>
          <a:lstStyle/>
          <a:p>
            <a:fld id="{9AA7C465-8597-4488-B68C-958448427716}" type="slidenum">
              <a:rPr lang="en-US" smtClean="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84425DF-8958-490E-950F-7A4D0278A35A}" type="datetime1">
              <a:rPr lang="en-US" smtClean="0"/>
              <a:t>9/3/19</a:t>
            </a:fld>
            <a:endParaRPr lang="en-US" dirty="0"/>
          </a:p>
        </p:txBody>
      </p:sp>
      <p:sp>
        <p:nvSpPr>
          <p:cNvPr id="5" name="Footer Placeholder 4"/>
          <p:cNvSpPr>
            <a:spLocks noGrp="1"/>
          </p:cNvSpPr>
          <p:nvPr>
            <p:ph type="ftr" sz="quarter" idx="11"/>
          </p:nvPr>
        </p:nvSpPr>
        <p:spPr/>
        <p:txBody>
          <a:bodyPr/>
          <a:lstStyle/>
          <a:p>
            <a:r>
              <a:rPr lang="sk-SK" dirty="0"/>
              <a:t>CSP554</a:t>
            </a:r>
            <a:r>
              <a:rPr lang="en-US" dirty="0"/>
              <a:t> Module 03b</a:t>
            </a:r>
          </a:p>
        </p:txBody>
      </p:sp>
      <p:sp>
        <p:nvSpPr>
          <p:cNvPr id="6" name="Slide Number Placeholder 5"/>
          <p:cNvSpPr>
            <a:spLocks noGrp="1"/>
          </p:cNvSpPr>
          <p:nvPr>
            <p:ph type="sldNum" sz="quarter" idx="12"/>
          </p:nvPr>
        </p:nvSpPr>
        <p:spPr/>
        <p:txBody>
          <a:bodyPr/>
          <a:lstStyle/>
          <a:p>
            <a:fld id="{9AA7C465-8597-4488-B68C-958448427716}" type="slidenum">
              <a:rPr lang="en-US" smtClean="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609600"/>
            <a:ext cx="2057400" cy="5867400"/>
          </a:xfrm>
        </p:spPr>
        <p:txBody>
          <a:bodyPr vert="eaVert" anchor="b"/>
          <a:lstStyle/>
          <a:p>
            <a:r>
              <a:rPr lang="en-US"/>
              <a:t>Click to edit Master title style</a:t>
            </a:r>
            <a:endParaRPr lang="en-US" dirty="0"/>
          </a:p>
        </p:txBody>
      </p:sp>
      <p:sp>
        <p:nvSpPr>
          <p:cNvPr id="3" name="Vertical Text Placeholder 2"/>
          <p:cNvSpPr>
            <a:spLocks noGrp="1"/>
          </p:cNvSpPr>
          <p:nvPr>
            <p:ph type="body" orient="vert" idx="1"/>
          </p:nvPr>
        </p:nvSpPr>
        <p:spPr>
          <a:xfrm>
            <a:off x="457200" y="609600"/>
            <a:ext cx="60198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73796E6-6CD2-48BD-9AD9-BA84D1CD57EF}" type="datetime1">
              <a:rPr lang="en-US" smtClean="0"/>
              <a:t>9/3/19</a:t>
            </a:fld>
            <a:endParaRPr lang="en-US" dirty="0"/>
          </a:p>
        </p:txBody>
      </p:sp>
      <p:sp>
        <p:nvSpPr>
          <p:cNvPr id="5" name="Footer Placeholder 4"/>
          <p:cNvSpPr>
            <a:spLocks noGrp="1"/>
          </p:cNvSpPr>
          <p:nvPr>
            <p:ph type="ftr" sz="quarter" idx="11"/>
          </p:nvPr>
        </p:nvSpPr>
        <p:spPr/>
        <p:txBody>
          <a:bodyPr/>
          <a:lstStyle/>
          <a:p>
            <a:r>
              <a:rPr lang="sk-SK" dirty="0"/>
              <a:t>CSP554</a:t>
            </a:r>
            <a:r>
              <a:rPr lang="en-US" dirty="0"/>
              <a:t> Module 03b</a:t>
            </a:r>
          </a:p>
        </p:txBody>
      </p:sp>
      <p:sp>
        <p:nvSpPr>
          <p:cNvPr id="6" name="Slide Number Placeholder 5"/>
          <p:cNvSpPr>
            <a:spLocks noGrp="1"/>
          </p:cNvSpPr>
          <p:nvPr>
            <p:ph type="sldNum" sz="quarter" idx="12"/>
          </p:nvPr>
        </p:nvSpPr>
        <p:spPr/>
        <p:txBody>
          <a:bodyPr/>
          <a:lstStyle/>
          <a:p>
            <a:fld id="{9AA7C465-8597-4488-B68C-958448427716}" type="slidenum">
              <a:rPr lang="en-US" smtClean="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4D6B656-DAC7-4584-833C-8170B17E9104}" type="datetime1">
              <a:rPr lang="en-US" smtClean="0"/>
              <a:t>9/3/19</a:t>
            </a:fld>
            <a:endParaRPr lang="en-US" dirty="0"/>
          </a:p>
        </p:txBody>
      </p:sp>
      <p:sp>
        <p:nvSpPr>
          <p:cNvPr id="5" name="Footer Placeholder 4"/>
          <p:cNvSpPr>
            <a:spLocks noGrp="1"/>
          </p:cNvSpPr>
          <p:nvPr>
            <p:ph type="ftr" sz="quarter" idx="11"/>
          </p:nvPr>
        </p:nvSpPr>
        <p:spPr/>
        <p:txBody>
          <a:bodyPr/>
          <a:lstStyle/>
          <a:p>
            <a:r>
              <a:rPr lang="sk-SK" dirty="0"/>
              <a:t>CSP554</a:t>
            </a:r>
            <a:r>
              <a:rPr lang="en-US" dirty="0"/>
              <a:t> Module 03b</a:t>
            </a:r>
          </a:p>
        </p:txBody>
      </p:sp>
      <p:sp>
        <p:nvSpPr>
          <p:cNvPr id="6" name="Slide Number Placeholder 5"/>
          <p:cNvSpPr>
            <a:spLocks noGrp="1"/>
          </p:cNvSpPr>
          <p:nvPr>
            <p:ph type="sldNum" sz="quarter" idx="12"/>
          </p:nvPr>
        </p:nvSpPr>
        <p:spPr/>
        <p:txBody>
          <a:bodyPr/>
          <a:lstStyle/>
          <a:p>
            <a:fld id="{9AA7C465-8597-4488-B68C-958448427716}" type="slidenum">
              <a:rPr lang="en-US" smtClean="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2362200"/>
            <a:ext cx="7772400" cy="2200275"/>
          </a:xfrm>
        </p:spPr>
        <p:txBody>
          <a:bodyPr anchor="b">
            <a:normAutofit/>
          </a:bodyPr>
          <a:lstStyle>
            <a:lvl1pPr algn="l">
              <a:defRPr sz="4800" b="0" cap="all"/>
            </a:lvl1pPr>
          </a:lstStyle>
          <a:p>
            <a:r>
              <a:rPr lang="en-US"/>
              <a:t>Click to edit Master title style</a:t>
            </a:r>
            <a:endParaRPr lang="en-US" dirty="0"/>
          </a:p>
        </p:txBody>
      </p:sp>
      <p:sp>
        <p:nvSpPr>
          <p:cNvPr id="3" name="Text Placeholder 2"/>
          <p:cNvSpPr>
            <a:spLocks noGrp="1"/>
          </p:cNvSpPr>
          <p:nvPr>
            <p:ph type="body" idx="1"/>
          </p:nvPr>
        </p:nvSpPr>
        <p:spPr>
          <a:xfrm>
            <a:off x="722313" y="4626864"/>
            <a:ext cx="7772400" cy="1500187"/>
          </a:xfrm>
        </p:spPr>
        <p:txBody>
          <a:bodyPr anchor="t">
            <a:normAutofit/>
          </a:bodyPr>
          <a:lstStyle>
            <a:lvl1pPr marL="0" indent="0">
              <a:buNone/>
              <a:defRPr sz="24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7E24B02-1CE0-458F-8CFD-F9F7D795F167}" type="datetime1">
              <a:rPr lang="en-US" smtClean="0"/>
              <a:t>9/3/19</a:t>
            </a:fld>
            <a:endParaRPr lang="en-US" dirty="0"/>
          </a:p>
        </p:txBody>
      </p:sp>
      <p:sp>
        <p:nvSpPr>
          <p:cNvPr id="5" name="Footer Placeholder 4"/>
          <p:cNvSpPr>
            <a:spLocks noGrp="1"/>
          </p:cNvSpPr>
          <p:nvPr>
            <p:ph type="ftr" sz="quarter" idx="11"/>
          </p:nvPr>
        </p:nvSpPr>
        <p:spPr/>
        <p:txBody>
          <a:bodyPr/>
          <a:lstStyle/>
          <a:p>
            <a:r>
              <a:rPr lang="sk-SK" dirty="0"/>
              <a:t>CSP554</a:t>
            </a:r>
            <a:r>
              <a:rPr lang="en-US" dirty="0"/>
              <a:t> Module 03b</a:t>
            </a:r>
          </a:p>
        </p:txBody>
      </p:sp>
      <p:sp>
        <p:nvSpPr>
          <p:cNvPr id="6" name="Slide Number Placeholder 5"/>
          <p:cNvSpPr>
            <a:spLocks noGrp="1"/>
          </p:cNvSpPr>
          <p:nvPr>
            <p:ph type="sldNum" sz="quarter" idx="12"/>
          </p:nvPr>
        </p:nvSpPr>
        <p:spPr/>
        <p:txBody>
          <a:bodyPr/>
          <a:lstStyle/>
          <a:p>
            <a:fld id="{9AA7C465-8597-4488-B68C-958448427716}" type="slidenum">
              <a:rPr lang="en-US" smtClean="0"/>
              <a:t>‹#›</a:t>
            </a:fld>
            <a:endParaRPr lang="en-US" dirty="0"/>
          </a:p>
        </p:txBody>
      </p:sp>
      <p:cxnSp>
        <p:nvCxnSpPr>
          <p:cNvPr id="7" name="Straight Connector 6"/>
          <p:cNvCxnSpPr/>
          <p:nvPr/>
        </p:nvCxnSpPr>
        <p:spPr>
          <a:xfrm>
            <a:off x="731520" y="4599432"/>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8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065F023-56CE-4D5F-8323-16D5C6B175B2}" type="datetime1">
              <a:rPr lang="en-US" smtClean="0"/>
              <a:t>9/3/19</a:t>
            </a:fld>
            <a:endParaRPr lang="en-US" dirty="0"/>
          </a:p>
        </p:txBody>
      </p:sp>
      <p:sp>
        <p:nvSpPr>
          <p:cNvPr id="6" name="Footer Placeholder 5"/>
          <p:cNvSpPr>
            <a:spLocks noGrp="1"/>
          </p:cNvSpPr>
          <p:nvPr>
            <p:ph type="ftr" sz="quarter" idx="11"/>
          </p:nvPr>
        </p:nvSpPr>
        <p:spPr/>
        <p:txBody>
          <a:bodyPr/>
          <a:lstStyle/>
          <a:p>
            <a:r>
              <a:rPr lang="sk-SK" dirty="0"/>
              <a:t>CSP554</a:t>
            </a:r>
            <a:r>
              <a:rPr lang="en-US" dirty="0"/>
              <a:t> Module 03b</a:t>
            </a:r>
          </a:p>
        </p:txBody>
      </p:sp>
      <p:sp>
        <p:nvSpPr>
          <p:cNvPr id="7" name="Slide Number Placeholder 6"/>
          <p:cNvSpPr>
            <a:spLocks noGrp="1"/>
          </p:cNvSpPr>
          <p:nvPr>
            <p:ph type="sldNum" sz="quarter" idx="12"/>
          </p:nvPr>
        </p:nvSpPr>
        <p:spPr/>
        <p:txBody>
          <a:bodyPr/>
          <a:lstStyle/>
          <a:p>
            <a:fld id="{9AA7C465-8597-4488-B68C-958448427716}" type="slidenum">
              <a:rPr lang="en-US" smtClean="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45720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75488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75488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3E97B15-0401-4362-9E6A-E67A63D6C127}" type="datetime1">
              <a:rPr lang="en-US" smtClean="0"/>
              <a:t>9/3/19</a:t>
            </a:fld>
            <a:endParaRPr lang="en-US" dirty="0"/>
          </a:p>
        </p:txBody>
      </p:sp>
      <p:sp>
        <p:nvSpPr>
          <p:cNvPr id="8" name="Footer Placeholder 7"/>
          <p:cNvSpPr>
            <a:spLocks noGrp="1"/>
          </p:cNvSpPr>
          <p:nvPr>
            <p:ph type="ftr" sz="quarter" idx="11"/>
          </p:nvPr>
        </p:nvSpPr>
        <p:spPr/>
        <p:txBody>
          <a:bodyPr/>
          <a:lstStyle/>
          <a:p>
            <a:r>
              <a:rPr lang="sk-SK" dirty="0"/>
              <a:t>CSP554</a:t>
            </a:r>
            <a:r>
              <a:rPr lang="en-US" dirty="0"/>
              <a:t> Module 03b</a:t>
            </a:r>
          </a:p>
        </p:txBody>
      </p:sp>
      <p:sp>
        <p:nvSpPr>
          <p:cNvPr id="9" name="Slide Number Placeholder 8"/>
          <p:cNvSpPr>
            <a:spLocks noGrp="1"/>
          </p:cNvSpPr>
          <p:nvPr>
            <p:ph type="sldNum" sz="quarter" idx="12"/>
          </p:nvPr>
        </p:nvSpPr>
        <p:spPr/>
        <p:txBody>
          <a:bodyPr/>
          <a:lstStyle/>
          <a:p>
            <a:fld id="{9AA7C465-8597-4488-B68C-958448427716}" type="slidenum">
              <a:rPr lang="en-US" smtClean="0"/>
              <a:t>‹#›</a:t>
            </a:fld>
            <a:endParaRPr lang="en-US" dirty="0"/>
          </a:p>
        </p:txBody>
      </p:sp>
      <p:cxnSp>
        <p:nvCxnSpPr>
          <p:cNvPr id="11" name="Straight Connector 10"/>
          <p:cNvCxnSpPr/>
          <p:nvPr/>
        </p:nvCxnSpPr>
        <p:spPr>
          <a:xfrm rot="5400000">
            <a:off x="2217817" y="4045823"/>
            <a:ext cx="4709160" cy="79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41831CE-5877-4CCC-A747-57051202DD3B}" type="datetime1">
              <a:rPr lang="en-US" smtClean="0"/>
              <a:t>9/3/19</a:t>
            </a:fld>
            <a:endParaRPr lang="en-US" dirty="0"/>
          </a:p>
        </p:txBody>
      </p:sp>
      <p:sp>
        <p:nvSpPr>
          <p:cNvPr id="4" name="Footer Placeholder 3"/>
          <p:cNvSpPr>
            <a:spLocks noGrp="1"/>
          </p:cNvSpPr>
          <p:nvPr>
            <p:ph type="ftr" sz="quarter" idx="11"/>
          </p:nvPr>
        </p:nvSpPr>
        <p:spPr/>
        <p:txBody>
          <a:bodyPr/>
          <a:lstStyle/>
          <a:p>
            <a:r>
              <a:rPr lang="sk-SK" dirty="0"/>
              <a:t>CSP554</a:t>
            </a:r>
            <a:r>
              <a:rPr lang="en-US" dirty="0"/>
              <a:t> Module 03b</a:t>
            </a:r>
          </a:p>
        </p:txBody>
      </p:sp>
      <p:sp>
        <p:nvSpPr>
          <p:cNvPr id="5" name="Slide Number Placeholder 4"/>
          <p:cNvSpPr>
            <a:spLocks noGrp="1"/>
          </p:cNvSpPr>
          <p:nvPr>
            <p:ph type="sldNum" sz="quarter" idx="12"/>
          </p:nvPr>
        </p:nvSpPr>
        <p:spPr/>
        <p:txBody>
          <a:bodyPr/>
          <a:lstStyle/>
          <a:p>
            <a:fld id="{9AA7C465-8597-4488-B68C-958448427716}" type="slidenum">
              <a:rPr lang="en-US" smtClean="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933700"/>
            <a:ext cx="8229600" cy="990600"/>
          </a:xfrm>
        </p:spPr>
        <p:txBody>
          <a:bodyPr/>
          <a:lstStyle>
            <a:lvl1pPr algn="ctr">
              <a:defRPr/>
            </a:lvl1pPr>
          </a:lstStyle>
          <a:p>
            <a:r>
              <a:rPr lang="en-US" dirty="0"/>
              <a:t>Click to edit Master title style</a:t>
            </a:r>
          </a:p>
        </p:txBody>
      </p:sp>
      <p:sp>
        <p:nvSpPr>
          <p:cNvPr id="3" name="Date Placeholder 2"/>
          <p:cNvSpPr>
            <a:spLocks noGrp="1"/>
          </p:cNvSpPr>
          <p:nvPr>
            <p:ph type="dt" sz="half" idx="10"/>
          </p:nvPr>
        </p:nvSpPr>
        <p:spPr/>
        <p:txBody>
          <a:bodyPr/>
          <a:lstStyle/>
          <a:p>
            <a:fld id="{7425A61B-909E-4DA4-9100-862C30B1263C}" type="datetime1">
              <a:rPr lang="en-US" smtClean="0"/>
              <a:t>9/3/19</a:t>
            </a:fld>
            <a:endParaRPr lang="en-US" dirty="0"/>
          </a:p>
        </p:txBody>
      </p:sp>
      <p:sp>
        <p:nvSpPr>
          <p:cNvPr id="4" name="Footer Placeholder 3"/>
          <p:cNvSpPr>
            <a:spLocks noGrp="1"/>
          </p:cNvSpPr>
          <p:nvPr>
            <p:ph type="ftr" sz="quarter" idx="11"/>
          </p:nvPr>
        </p:nvSpPr>
        <p:spPr/>
        <p:txBody>
          <a:bodyPr/>
          <a:lstStyle/>
          <a:p>
            <a:r>
              <a:rPr lang="sk-SK" dirty="0"/>
              <a:t>CSP554</a:t>
            </a:r>
            <a:r>
              <a:rPr lang="en-US" dirty="0"/>
              <a:t> Module 03b</a:t>
            </a:r>
          </a:p>
        </p:txBody>
      </p:sp>
      <p:sp>
        <p:nvSpPr>
          <p:cNvPr id="5" name="Slide Number Placeholder 4"/>
          <p:cNvSpPr>
            <a:spLocks noGrp="1"/>
          </p:cNvSpPr>
          <p:nvPr>
            <p:ph type="sldNum" sz="quarter" idx="12"/>
          </p:nvPr>
        </p:nvSpPr>
        <p:spPr/>
        <p:txBody>
          <a:bodyPr/>
          <a:lstStyle/>
          <a:p>
            <a:fld id="{9AA7C465-8597-4488-B68C-958448427716}" type="slidenum">
              <a:rPr lang="en-US" smtClean="0"/>
              <a:t>‹#›</a:t>
            </a:fld>
            <a:endParaRPr lang="en-US" dirty="0"/>
          </a:p>
        </p:txBody>
      </p:sp>
    </p:spTree>
    <p:extLst>
      <p:ext uri="{BB962C8B-B14F-4D97-AF65-F5344CB8AC3E}">
        <p14:creationId xmlns:p14="http://schemas.microsoft.com/office/powerpoint/2010/main" val="30712231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1EBCCB6-9224-45E9-BB58-50F229754718}" type="datetime1">
              <a:rPr lang="en-US" smtClean="0"/>
              <a:t>9/3/19</a:t>
            </a:fld>
            <a:endParaRPr lang="en-US" dirty="0"/>
          </a:p>
        </p:txBody>
      </p:sp>
      <p:sp>
        <p:nvSpPr>
          <p:cNvPr id="3" name="Footer Placeholder 2"/>
          <p:cNvSpPr>
            <a:spLocks noGrp="1"/>
          </p:cNvSpPr>
          <p:nvPr>
            <p:ph type="ftr" sz="quarter" idx="11"/>
          </p:nvPr>
        </p:nvSpPr>
        <p:spPr/>
        <p:txBody>
          <a:bodyPr/>
          <a:lstStyle/>
          <a:p>
            <a:r>
              <a:rPr lang="sk-SK" dirty="0"/>
              <a:t>CSP554</a:t>
            </a:r>
            <a:r>
              <a:rPr lang="en-US" dirty="0"/>
              <a:t> Module 03b</a:t>
            </a:r>
          </a:p>
        </p:txBody>
      </p:sp>
      <p:sp>
        <p:nvSpPr>
          <p:cNvPr id="4" name="Slide Number Placeholder 3"/>
          <p:cNvSpPr>
            <a:spLocks noGrp="1"/>
          </p:cNvSpPr>
          <p:nvPr>
            <p:ph type="sldNum" sz="quarter" idx="12"/>
          </p:nvPr>
        </p:nvSpPr>
        <p:spPr/>
        <p:txBody>
          <a:bodyPr/>
          <a:lstStyle/>
          <a:p>
            <a:fld id="{9AA7C465-8597-4488-B68C-958448427716}" type="slidenum">
              <a:rPr lang="en-US" smtClean="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080"/>
            <a:ext cx="2139696" cy="1261872"/>
          </a:xfrm>
        </p:spPr>
        <p:txBody>
          <a:bodyPr anchor="b">
            <a:no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2971800" y="792080"/>
            <a:ext cx="5715000" cy="55778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1" y="2130552"/>
            <a:ext cx="2139696" cy="424361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B8E38AD-030F-436C-A87C-DAA73B1D1458}" type="datetime1">
              <a:rPr lang="en-US" smtClean="0"/>
              <a:t>9/3/19</a:t>
            </a:fld>
            <a:endParaRPr lang="en-US" dirty="0"/>
          </a:p>
        </p:txBody>
      </p:sp>
      <p:sp>
        <p:nvSpPr>
          <p:cNvPr id="6" name="Footer Placeholder 5"/>
          <p:cNvSpPr>
            <a:spLocks noGrp="1"/>
          </p:cNvSpPr>
          <p:nvPr>
            <p:ph type="ftr" sz="quarter" idx="11"/>
          </p:nvPr>
        </p:nvSpPr>
        <p:spPr/>
        <p:txBody>
          <a:bodyPr/>
          <a:lstStyle/>
          <a:p>
            <a:r>
              <a:rPr lang="sk-SK" dirty="0"/>
              <a:t>CSP554</a:t>
            </a:r>
            <a:r>
              <a:rPr lang="en-US" dirty="0"/>
              <a:t> Module 03b</a:t>
            </a:r>
          </a:p>
        </p:txBody>
      </p:sp>
      <p:sp>
        <p:nvSpPr>
          <p:cNvPr id="7" name="Slide Number Placeholder 6"/>
          <p:cNvSpPr>
            <a:spLocks noGrp="1"/>
          </p:cNvSpPr>
          <p:nvPr>
            <p:ph type="sldNum" sz="quarter" idx="12"/>
          </p:nvPr>
        </p:nvSpPr>
        <p:spPr/>
        <p:txBody>
          <a:bodyPr/>
          <a:lstStyle/>
          <a:p>
            <a:fld id="{9AA7C465-8597-4488-B68C-958448427716}" type="slidenum">
              <a:rPr lang="en-US" smtClean="0"/>
              <a:t>‹#›</a:t>
            </a:fld>
            <a:endParaRPr lang="en-US" dirty="0"/>
          </a:p>
        </p:txBody>
      </p:sp>
      <p:cxnSp>
        <p:nvCxnSpPr>
          <p:cNvPr id="9" name="Straight Connector 8"/>
          <p:cNvCxnSpPr/>
          <p:nvPr/>
        </p:nvCxnSpPr>
        <p:spPr>
          <a:xfrm rot="5400000">
            <a:off x="-13116" y="3580206"/>
            <a:ext cx="557784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a:xfrm>
            <a:off x="0" y="220786"/>
            <a:ext cx="9144000" cy="2286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Placeholder 1"/>
          <p:cNvSpPr>
            <a:spLocks noGrp="1"/>
          </p:cNvSpPr>
          <p:nvPr>
            <p:ph type="title"/>
          </p:nvPr>
        </p:nvSpPr>
        <p:spPr>
          <a:xfrm>
            <a:off x="457200" y="533400"/>
            <a:ext cx="8229600" cy="990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57200" y="1600200"/>
            <a:ext cx="8229600" cy="4876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6"/>
          <p:cNvSpPr/>
          <p:nvPr/>
        </p:nvSpPr>
        <p:spPr>
          <a:xfrm>
            <a:off x="0" y="0"/>
            <a:ext cx="9144000" cy="365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Date Placeholder 3"/>
          <p:cNvSpPr>
            <a:spLocks noGrp="1"/>
          </p:cNvSpPr>
          <p:nvPr>
            <p:ph type="dt" sz="half" idx="2"/>
          </p:nvPr>
        </p:nvSpPr>
        <p:spPr>
          <a:xfrm>
            <a:off x="457200" y="18288"/>
            <a:ext cx="2895600" cy="329184"/>
          </a:xfrm>
          <a:prstGeom prst="rect">
            <a:avLst/>
          </a:prstGeom>
        </p:spPr>
        <p:txBody>
          <a:bodyPr vert="horz" lIns="91440" tIns="45720" rIns="91440" bIns="45720" rtlCol="0" anchor="ctr"/>
          <a:lstStyle>
            <a:lvl1pPr algn="l">
              <a:defRPr sz="1200">
                <a:solidFill>
                  <a:srgbClr val="FFFFFF"/>
                </a:solidFill>
              </a:defRPr>
            </a:lvl1pPr>
          </a:lstStyle>
          <a:p>
            <a:fld id="{E3625014-C920-426D-93DF-FC7D6A1985D3}" type="datetime1">
              <a:rPr lang="en-US" smtClean="0"/>
              <a:t>9/3/19</a:t>
            </a:fld>
            <a:endParaRPr lang="en-US" dirty="0"/>
          </a:p>
        </p:txBody>
      </p:sp>
      <p:sp>
        <p:nvSpPr>
          <p:cNvPr id="5" name="Footer Placeholder 4"/>
          <p:cNvSpPr>
            <a:spLocks noGrp="1"/>
          </p:cNvSpPr>
          <p:nvPr>
            <p:ph type="ftr" sz="quarter" idx="3"/>
          </p:nvPr>
        </p:nvSpPr>
        <p:spPr>
          <a:xfrm>
            <a:off x="3429000" y="18288"/>
            <a:ext cx="4114800" cy="329184"/>
          </a:xfrm>
          <a:prstGeom prst="rect">
            <a:avLst/>
          </a:prstGeom>
        </p:spPr>
        <p:txBody>
          <a:bodyPr vert="horz" lIns="91440" tIns="45720" rIns="91440" bIns="45720" rtlCol="0" anchor="ctr"/>
          <a:lstStyle>
            <a:lvl1pPr algn="ctr">
              <a:defRPr sz="1200">
                <a:solidFill>
                  <a:srgbClr val="FFFFFF"/>
                </a:solidFill>
              </a:defRPr>
            </a:lvl1pPr>
          </a:lstStyle>
          <a:p>
            <a:r>
              <a:rPr lang="sk-SK" dirty="0"/>
              <a:t>CSP554</a:t>
            </a:r>
            <a:r>
              <a:rPr lang="en-US" dirty="0"/>
              <a:t> Module 03b</a:t>
            </a:r>
          </a:p>
        </p:txBody>
      </p:sp>
      <p:sp>
        <p:nvSpPr>
          <p:cNvPr id="6" name="Slide Number Placeholder 5"/>
          <p:cNvSpPr>
            <a:spLocks noGrp="1"/>
          </p:cNvSpPr>
          <p:nvPr>
            <p:ph type="sldNum" sz="quarter" idx="4"/>
          </p:nvPr>
        </p:nvSpPr>
        <p:spPr>
          <a:xfrm>
            <a:off x="7620000" y="18288"/>
            <a:ext cx="1066800" cy="329184"/>
          </a:xfrm>
          <a:prstGeom prst="rect">
            <a:avLst/>
          </a:prstGeom>
        </p:spPr>
        <p:txBody>
          <a:bodyPr vert="horz" lIns="91440" tIns="45720" rIns="91440" bIns="45720" rtlCol="0" anchor="ctr"/>
          <a:lstStyle>
            <a:lvl1pPr algn="l">
              <a:defRPr sz="1400" b="1">
                <a:solidFill>
                  <a:srgbClr val="FFFFFF"/>
                </a:solidFill>
              </a:defRPr>
            </a:lvl1pPr>
          </a:lstStyle>
          <a:p>
            <a:fld id="{9AA7C465-8597-4488-B68C-958448427716}" type="slidenum">
              <a:rPr lang="en-US" smtClean="0"/>
              <a:t>‹#›</a:t>
            </a:fld>
            <a:endParaRPr lang="en-US" dirty="0"/>
          </a:p>
        </p:txBody>
      </p:sp>
    </p:spTree>
  </p:cSld>
  <p:clrMap bg1="lt1" tx1="dk1" bg2="lt2" tx2="dk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9" r:id="rId7"/>
    <p:sldLayoutId id="2147483763" r:id="rId8"/>
    <p:sldLayoutId id="2147483764" r:id="rId9"/>
    <p:sldLayoutId id="2147483765" r:id="rId10"/>
    <p:sldLayoutId id="2147483766" r:id="rId11"/>
    <p:sldLayoutId id="2147483767" r:id="rId12"/>
  </p:sldLayoutIdLst>
  <p:hf hdr="0" dt="0"/>
  <p:txStyles>
    <p:titleStyle>
      <a:lvl1pPr algn="l" defTabSz="914400" rtl="0" eaLnBrk="1" latinLnBrk="0" hangingPunct="1">
        <a:spcBef>
          <a:spcPct val="0"/>
        </a:spcBef>
        <a:buNone/>
        <a:defRPr sz="4000" kern="1200" spc="-100" baseline="0">
          <a:solidFill>
            <a:schemeClr val="tx2"/>
          </a:solidFill>
          <a:latin typeface="+mj-lt"/>
          <a:ea typeface="+mj-ea"/>
          <a:cs typeface="+mj-cs"/>
        </a:defRPr>
      </a:lvl1pPr>
    </p:titleStyle>
    <p:body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6.xml"/><Relationship Id="rId4" Type="http://schemas.openxmlformats.org/officeDocument/2006/relationships/image" Target="../media/image8.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6.xml"/><Relationship Id="rId5" Type="http://schemas.openxmlformats.org/officeDocument/2006/relationships/image" Target="../media/image5.png"/><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371600"/>
            <a:ext cx="7848600" cy="1927225"/>
          </a:xfrm>
        </p:spPr>
        <p:txBody>
          <a:bodyPr/>
          <a:lstStyle/>
          <a:p>
            <a:r>
              <a:rPr lang="en-US" sz="4800" dirty="0"/>
              <a:t>CSP554</a:t>
            </a:r>
            <a:br>
              <a:rPr lang="en-US" sz="4800" dirty="0"/>
            </a:br>
            <a:r>
              <a:rPr lang="en-US" sz="4800" dirty="0"/>
              <a:t>Big Data Technologies</a:t>
            </a:r>
          </a:p>
        </p:txBody>
      </p:sp>
      <p:sp>
        <p:nvSpPr>
          <p:cNvPr id="3" name="Subtitle 2"/>
          <p:cNvSpPr>
            <a:spLocks noGrp="1"/>
          </p:cNvSpPr>
          <p:nvPr>
            <p:ph type="subTitle" idx="1"/>
          </p:nvPr>
        </p:nvSpPr>
        <p:spPr/>
        <p:txBody>
          <a:bodyPr/>
          <a:lstStyle/>
          <a:p>
            <a:r>
              <a:rPr lang="en-US" dirty="0"/>
              <a:t>Module 3b</a:t>
            </a:r>
          </a:p>
          <a:p>
            <a:r>
              <a:rPr lang="en-US" dirty="0"/>
              <a:t>Map Reduce</a:t>
            </a:r>
          </a:p>
        </p:txBody>
      </p:sp>
      <p:sp>
        <p:nvSpPr>
          <p:cNvPr id="4" name="Footer Placeholder 3"/>
          <p:cNvSpPr>
            <a:spLocks noGrp="1"/>
          </p:cNvSpPr>
          <p:nvPr>
            <p:ph type="ftr" sz="quarter" idx="11"/>
          </p:nvPr>
        </p:nvSpPr>
        <p:spPr/>
        <p:txBody>
          <a:bodyPr/>
          <a:lstStyle/>
          <a:p>
            <a:r>
              <a:rPr lang="sk-SK" dirty="0"/>
              <a:t>CSP554</a:t>
            </a:r>
            <a:r>
              <a:rPr lang="en-US" dirty="0"/>
              <a:t> Module 03b</a:t>
            </a:r>
          </a:p>
        </p:txBody>
      </p:sp>
      <p:sp>
        <p:nvSpPr>
          <p:cNvPr id="5" name="Slide Number Placeholder 4"/>
          <p:cNvSpPr>
            <a:spLocks noGrp="1"/>
          </p:cNvSpPr>
          <p:nvPr>
            <p:ph type="sldNum" sz="quarter" idx="12"/>
          </p:nvPr>
        </p:nvSpPr>
        <p:spPr/>
        <p:txBody>
          <a:bodyPr/>
          <a:lstStyle/>
          <a:p>
            <a:fld id="{9AA7C465-8597-4488-B68C-958448427716}" type="slidenum">
              <a:rPr lang="en-US" smtClean="0"/>
              <a:t>1</a:t>
            </a:fld>
            <a:endParaRPr lang="en-US" dirty="0"/>
          </a:p>
        </p:txBody>
      </p:sp>
    </p:spTree>
    <p:extLst>
      <p:ext uri="{BB962C8B-B14F-4D97-AF65-F5344CB8AC3E}">
        <p14:creationId xmlns:p14="http://schemas.microsoft.com/office/powerpoint/2010/main" val="26765588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Developing Some MapReduce Intuition</a:t>
            </a:r>
          </a:p>
        </p:txBody>
      </p:sp>
      <p:sp>
        <p:nvSpPr>
          <p:cNvPr id="3" name="Content Placeholder 2"/>
          <p:cNvSpPr>
            <a:spLocks noGrp="1"/>
          </p:cNvSpPr>
          <p:nvPr>
            <p:ph idx="1"/>
          </p:nvPr>
        </p:nvSpPr>
        <p:spPr/>
        <p:txBody>
          <a:bodyPr/>
          <a:lstStyle/>
          <a:p>
            <a:r>
              <a:rPr lang="en-US" dirty="0"/>
              <a:t>Most explanations of how the MapReduce framework supports the development of parallel programming algorithms start with…</a:t>
            </a:r>
          </a:p>
          <a:p>
            <a:pPr lvl="1"/>
            <a:r>
              <a:rPr lang="en-US" dirty="0"/>
              <a:t>Some mathematical representation</a:t>
            </a:r>
          </a:p>
          <a:p>
            <a:pPr lvl="1"/>
            <a:r>
              <a:rPr lang="en-US" dirty="0"/>
              <a:t>Or a diagram so complex one cannot develop any sense about what is happening</a:t>
            </a:r>
          </a:p>
          <a:p>
            <a:r>
              <a:rPr lang="en-US" dirty="0"/>
              <a:t>We are going to take something of a different approach and start by developing our intuition about how the Map Reduce framework functions </a:t>
            </a:r>
          </a:p>
          <a:p>
            <a:r>
              <a:rPr lang="en-US" dirty="0"/>
              <a:t>And then, once we have some of the fundamentals understood move on to more detail</a:t>
            </a:r>
          </a:p>
          <a:p>
            <a:endParaRPr lang="en-US" dirty="0"/>
          </a:p>
        </p:txBody>
      </p:sp>
      <p:sp>
        <p:nvSpPr>
          <p:cNvPr id="4" name="Footer Placeholder 3"/>
          <p:cNvSpPr>
            <a:spLocks noGrp="1"/>
          </p:cNvSpPr>
          <p:nvPr>
            <p:ph type="ftr" sz="quarter" idx="11"/>
          </p:nvPr>
        </p:nvSpPr>
        <p:spPr/>
        <p:txBody>
          <a:bodyPr/>
          <a:lstStyle/>
          <a:p>
            <a:r>
              <a:rPr lang="sk-SK" dirty="0"/>
              <a:t>CSP554</a:t>
            </a:r>
            <a:r>
              <a:rPr lang="en-US" dirty="0"/>
              <a:t> Module 03b</a:t>
            </a:r>
          </a:p>
        </p:txBody>
      </p:sp>
      <p:sp>
        <p:nvSpPr>
          <p:cNvPr id="5" name="Slide Number Placeholder 4"/>
          <p:cNvSpPr>
            <a:spLocks noGrp="1"/>
          </p:cNvSpPr>
          <p:nvPr>
            <p:ph type="sldNum" sz="quarter" idx="12"/>
          </p:nvPr>
        </p:nvSpPr>
        <p:spPr/>
        <p:txBody>
          <a:bodyPr/>
          <a:lstStyle/>
          <a:p>
            <a:fld id="{9AA7C465-8597-4488-B68C-958448427716}" type="slidenum">
              <a:rPr lang="en-US" smtClean="0"/>
              <a:t>10</a:t>
            </a:fld>
            <a:endParaRPr lang="en-US" dirty="0"/>
          </a:p>
        </p:txBody>
      </p:sp>
    </p:spTree>
    <p:extLst>
      <p:ext uri="{BB962C8B-B14F-4D97-AF65-F5344CB8AC3E}">
        <p14:creationId xmlns:p14="http://schemas.microsoft.com/office/powerpoint/2010/main" val="39709856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Developing Some MapReduce Intuition</a:t>
            </a:r>
          </a:p>
        </p:txBody>
      </p:sp>
      <p:sp>
        <p:nvSpPr>
          <p:cNvPr id="3" name="Content Placeholder 2"/>
          <p:cNvSpPr>
            <a:spLocks noGrp="1"/>
          </p:cNvSpPr>
          <p:nvPr>
            <p:ph idx="1"/>
          </p:nvPr>
        </p:nvSpPr>
        <p:spPr/>
        <p:txBody>
          <a:bodyPr>
            <a:normAutofit/>
          </a:bodyPr>
          <a:lstStyle/>
          <a:p>
            <a:r>
              <a:rPr lang="en-US" dirty="0"/>
              <a:t>Let’s think through how we might take advantage of the following Hadoop capabilities we have encountered to process large volumes of data</a:t>
            </a:r>
          </a:p>
          <a:p>
            <a:r>
              <a:rPr lang="en-US" dirty="0"/>
              <a:t>We have a cluster of computing nodes each having some amount of CPUs, RAM and storage</a:t>
            </a:r>
          </a:p>
          <a:p>
            <a:r>
              <a:rPr lang="en-US" dirty="0"/>
              <a:t>We have a distributed file systems that takes a large file, decomposes it into blocks, and then stores them across the nodes of our cluster</a:t>
            </a:r>
          </a:p>
          <a:p>
            <a:r>
              <a:rPr lang="en-US" dirty="0"/>
              <a:t>And we have a means to launch applications comprised of multiple tasks and distribute them across the cluster</a:t>
            </a:r>
          </a:p>
        </p:txBody>
      </p:sp>
      <p:sp>
        <p:nvSpPr>
          <p:cNvPr id="4" name="Footer Placeholder 3"/>
          <p:cNvSpPr>
            <a:spLocks noGrp="1"/>
          </p:cNvSpPr>
          <p:nvPr>
            <p:ph type="ftr" sz="quarter" idx="11"/>
          </p:nvPr>
        </p:nvSpPr>
        <p:spPr/>
        <p:txBody>
          <a:bodyPr/>
          <a:lstStyle/>
          <a:p>
            <a:r>
              <a:rPr lang="sk-SK" dirty="0"/>
              <a:t>CSP554</a:t>
            </a:r>
            <a:r>
              <a:rPr lang="en-US" dirty="0"/>
              <a:t> Module 03b</a:t>
            </a:r>
          </a:p>
        </p:txBody>
      </p:sp>
      <p:sp>
        <p:nvSpPr>
          <p:cNvPr id="5" name="Slide Number Placeholder 4"/>
          <p:cNvSpPr>
            <a:spLocks noGrp="1"/>
          </p:cNvSpPr>
          <p:nvPr>
            <p:ph type="sldNum" sz="quarter" idx="12"/>
          </p:nvPr>
        </p:nvSpPr>
        <p:spPr/>
        <p:txBody>
          <a:bodyPr/>
          <a:lstStyle/>
          <a:p>
            <a:fld id="{9AA7C465-8597-4488-B68C-958448427716}" type="slidenum">
              <a:rPr lang="en-US" smtClean="0"/>
              <a:t>11</a:t>
            </a:fld>
            <a:endParaRPr lang="en-US" dirty="0"/>
          </a:p>
        </p:txBody>
      </p:sp>
    </p:spTree>
    <p:extLst>
      <p:ext uri="{BB962C8B-B14F-4D97-AF65-F5344CB8AC3E}">
        <p14:creationId xmlns:p14="http://schemas.microsoft.com/office/powerpoint/2010/main" val="18685068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Developing Some MapReduce Intuition</a:t>
            </a:r>
          </a:p>
        </p:txBody>
      </p:sp>
      <p:sp>
        <p:nvSpPr>
          <p:cNvPr id="3" name="Content Placeholder 2"/>
          <p:cNvSpPr>
            <a:spLocks noGrp="1"/>
          </p:cNvSpPr>
          <p:nvPr>
            <p:ph idx="1"/>
          </p:nvPr>
        </p:nvSpPr>
        <p:spPr/>
        <p:txBody>
          <a:bodyPr>
            <a:normAutofit/>
          </a:bodyPr>
          <a:lstStyle/>
          <a:p>
            <a:r>
              <a:rPr lang="en-US" dirty="0"/>
              <a:t>So our first thought might be: let’s run an application with a task on each node where some block of a file I want to process is located</a:t>
            </a:r>
          </a:p>
          <a:p>
            <a:r>
              <a:rPr lang="en-US" dirty="0"/>
              <a:t>That is a good start; we can execute searches and sorts or filtering operations on each block in parallel</a:t>
            </a:r>
          </a:p>
        </p:txBody>
      </p:sp>
      <p:sp>
        <p:nvSpPr>
          <p:cNvPr id="4" name="Footer Placeholder 3"/>
          <p:cNvSpPr>
            <a:spLocks noGrp="1"/>
          </p:cNvSpPr>
          <p:nvPr>
            <p:ph type="ftr" sz="quarter" idx="11"/>
          </p:nvPr>
        </p:nvSpPr>
        <p:spPr/>
        <p:txBody>
          <a:bodyPr/>
          <a:lstStyle/>
          <a:p>
            <a:r>
              <a:rPr lang="sk-SK" dirty="0"/>
              <a:t>CSP554</a:t>
            </a:r>
            <a:r>
              <a:rPr lang="en-US" dirty="0"/>
              <a:t> Module 03b</a:t>
            </a:r>
          </a:p>
        </p:txBody>
      </p:sp>
      <p:sp>
        <p:nvSpPr>
          <p:cNvPr id="5" name="Slide Number Placeholder 4"/>
          <p:cNvSpPr>
            <a:spLocks noGrp="1"/>
          </p:cNvSpPr>
          <p:nvPr>
            <p:ph type="sldNum" sz="quarter" idx="12"/>
          </p:nvPr>
        </p:nvSpPr>
        <p:spPr/>
        <p:txBody>
          <a:bodyPr/>
          <a:lstStyle/>
          <a:p>
            <a:fld id="{9AA7C465-8597-4488-B68C-958448427716}" type="slidenum">
              <a:rPr lang="en-US" smtClean="0"/>
              <a:t>12</a:t>
            </a:fld>
            <a:endParaRPr lang="en-US" dirty="0"/>
          </a:p>
        </p:txBody>
      </p:sp>
    </p:spTree>
    <p:extLst>
      <p:ext uri="{BB962C8B-B14F-4D97-AF65-F5344CB8AC3E}">
        <p14:creationId xmlns:p14="http://schemas.microsoft.com/office/powerpoint/2010/main" val="30703724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Developing Some MapReduce Intuition </a:t>
            </a:r>
            <a:br>
              <a:rPr lang="en-US" dirty="0"/>
            </a:br>
            <a:r>
              <a:rPr lang="en-US" sz="3100" dirty="0"/>
              <a:t>Challenges</a:t>
            </a:r>
          </a:p>
        </p:txBody>
      </p:sp>
      <p:sp>
        <p:nvSpPr>
          <p:cNvPr id="3" name="Content Placeholder 2"/>
          <p:cNvSpPr>
            <a:spLocks noGrp="1"/>
          </p:cNvSpPr>
          <p:nvPr>
            <p:ph idx="1"/>
          </p:nvPr>
        </p:nvSpPr>
        <p:spPr>
          <a:xfrm>
            <a:off x="457200" y="1600200"/>
            <a:ext cx="8229600" cy="5410200"/>
          </a:xfrm>
        </p:spPr>
        <p:txBody>
          <a:bodyPr>
            <a:normAutofit fontScale="85000" lnSpcReduction="10000"/>
          </a:bodyPr>
          <a:lstStyle/>
          <a:p>
            <a:r>
              <a:rPr lang="en-US" dirty="0"/>
              <a:t>We need to make sure that our application is fault tolerant</a:t>
            </a:r>
          </a:p>
          <a:p>
            <a:pPr lvl="1"/>
            <a:r>
              <a:rPr lang="en-US" dirty="0"/>
              <a:t>That is tolerant of node, software and network failures that might happen in a distributed environment</a:t>
            </a:r>
          </a:p>
          <a:p>
            <a:r>
              <a:rPr lang="en-US" dirty="0"/>
              <a:t>We also need to somehow merge and finish processing together the output of the tasks that have executed on each node</a:t>
            </a:r>
          </a:p>
          <a:p>
            <a:pPr lvl="1"/>
            <a:r>
              <a:rPr lang="en-US" dirty="0"/>
              <a:t>That is support data sharing and synchronization across multiple application tasks</a:t>
            </a:r>
          </a:p>
          <a:p>
            <a:r>
              <a:rPr lang="en-US" dirty="0"/>
              <a:t>Our file was decomposed into blocks without regard to record boundaries</a:t>
            </a:r>
          </a:p>
          <a:p>
            <a:pPr lvl="1"/>
            <a:r>
              <a:rPr lang="en-US" dirty="0"/>
              <a:t>But what we really want to do is get each record from a block and process it</a:t>
            </a:r>
          </a:p>
          <a:p>
            <a:pPr lvl="1"/>
            <a:r>
              <a:rPr lang="en-US" dirty="0"/>
              <a:t>But because of the naïve way the file is stored in blocks some records may cross block boundaries</a:t>
            </a:r>
          </a:p>
          <a:p>
            <a:r>
              <a:rPr lang="en-US" dirty="0"/>
              <a:t>All these details and more are complicated, and I want things simple</a:t>
            </a:r>
          </a:p>
          <a:p>
            <a:pPr lvl="1"/>
            <a:r>
              <a:rPr lang="en-US" dirty="0"/>
              <a:t>I want to use a framework that I can customize by just a small amount to do what I want</a:t>
            </a:r>
          </a:p>
          <a:p>
            <a:pPr lvl="1"/>
            <a:r>
              <a:rPr lang="en-US" dirty="0"/>
              <a:t>This framework should work well with YARN and other aspects of the Hadoop environment including security.</a:t>
            </a:r>
          </a:p>
          <a:p>
            <a:endParaRPr lang="en-US" dirty="0"/>
          </a:p>
        </p:txBody>
      </p:sp>
      <p:sp>
        <p:nvSpPr>
          <p:cNvPr id="4" name="Footer Placeholder 3"/>
          <p:cNvSpPr>
            <a:spLocks noGrp="1"/>
          </p:cNvSpPr>
          <p:nvPr>
            <p:ph type="ftr" sz="quarter" idx="11"/>
          </p:nvPr>
        </p:nvSpPr>
        <p:spPr/>
        <p:txBody>
          <a:bodyPr/>
          <a:lstStyle/>
          <a:p>
            <a:r>
              <a:rPr lang="sk-SK" dirty="0"/>
              <a:t>CSP554</a:t>
            </a:r>
            <a:r>
              <a:rPr lang="en-US" dirty="0"/>
              <a:t> Module 03b</a:t>
            </a:r>
          </a:p>
        </p:txBody>
      </p:sp>
      <p:sp>
        <p:nvSpPr>
          <p:cNvPr id="5" name="Slide Number Placeholder 4"/>
          <p:cNvSpPr>
            <a:spLocks noGrp="1"/>
          </p:cNvSpPr>
          <p:nvPr>
            <p:ph type="sldNum" sz="quarter" idx="12"/>
          </p:nvPr>
        </p:nvSpPr>
        <p:spPr/>
        <p:txBody>
          <a:bodyPr/>
          <a:lstStyle/>
          <a:p>
            <a:fld id="{9AA7C465-8597-4488-B68C-958448427716}" type="slidenum">
              <a:rPr lang="en-US" smtClean="0"/>
              <a:t>13</a:t>
            </a:fld>
            <a:endParaRPr lang="en-US" dirty="0"/>
          </a:p>
        </p:txBody>
      </p:sp>
    </p:spTree>
    <p:extLst>
      <p:ext uri="{BB962C8B-B14F-4D97-AF65-F5344CB8AC3E}">
        <p14:creationId xmlns:p14="http://schemas.microsoft.com/office/powerpoint/2010/main" val="6823251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Developing Some MapReduce Intuition</a:t>
            </a:r>
          </a:p>
        </p:txBody>
      </p:sp>
      <p:sp>
        <p:nvSpPr>
          <p:cNvPr id="3" name="Content Placeholder 2"/>
          <p:cNvSpPr>
            <a:spLocks noGrp="1"/>
          </p:cNvSpPr>
          <p:nvPr>
            <p:ph idx="1"/>
          </p:nvPr>
        </p:nvSpPr>
        <p:spPr/>
        <p:txBody>
          <a:bodyPr>
            <a:normAutofit/>
          </a:bodyPr>
          <a:lstStyle/>
          <a:p>
            <a:r>
              <a:rPr lang="en-US" dirty="0"/>
              <a:t>It is by this sort of thinking we arrive at the Hadoop MapReduce execution engine</a:t>
            </a:r>
          </a:p>
          <a:p>
            <a:r>
              <a:rPr lang="en-US" dirty="0"/>
              <a:t>It is a framework which addresses the above challenges and more</a:t>
            </a:r>
          </a:p>
          <a:p>
            <a:r>
              <a:rPr lang="en-US" dirty="0"/>
              <a:t>It does so in a way that makes it comparatively simple to write parallel processing algorithms</a:t>
            </a:r>
          </a:p>
          <a:p>
            <a:r>
              <a:rPr lang="en-US" dirty="0"/>
              <a:t>But, as we shall see, as with all engineered systems we have to accept some tradeoffs to take advantage of this framework</a:t>
            </a:r>
          </a:p>
        </p:txBody>
      </p:sp>
      <p:sp>
        <p:nvSpPr>
          <p:cNvPr id="4" name="Footer Placeholder 3"/>
          <p:cNvSpPr>
            <a:spLocks noGrp="1"/>
          </p:cNvSpPr>
          <p:nvPr>
            <p:ph type="ftr" sz="quarter" idx="11"/>
          </p:nvPr>
        </p:nvSpPr>
        <p:spPr/>
        <p:txBody>
          <a:bodyPr/>
          <a:lstStyle/>
          <a:p>
            <a:r>
              <a:rPr lang="sk-SK" dirty="0"/>
              <a:t>CSP554</a:t>
            </a:r>
            <a:r>
              <a:rPr lang="en-US" dirty="0"/>
              <a:t> Module 03b</a:t>
            </a:r>
          </a:p>
        </p:txBody>
      </p:sp>
      <p:sp>
        <p:nvSpPr>
          <p:cNvPr id="5" name="Slide Number Placeholder 4"/>
          <p:cNvSpPr>
            <a:spLocks noGrp="1"/>
          </p:cNvSpPr>
          <p:nvPr>
            <p:ph type="sldNum" sz="quarter" idx="12"/>
          </p:nvPr>
        </p:nvSpPr>
        <p:spPr/>
        <p:txBody>
          <a:bodyPr/>
          <a:lstStyle/>
          <a:p>
            <a:fld id="{9AA7C465-8597-4488-B68C-958448427716}" type="slidenum">
              <a:rPr lang="en-US" smtClean="0"/>
              <a:t>14</a:t>
            </a:fld>
            <a:endParaRPr lang="en-US" dirty="0"/>
          </a:p>
        </p:txBody>
      </p:sp>
    </p:spTree>
    <p:extLst>
      <p:ext uri="{BB962C8B-B14F-4D97-AF65-F5344CB8AC3E}">
        <p14:creationId xmlns:p14="http://schemas.microsoft.com/office/powerpoint/2010/main" val="32599278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pc="-65" dirty="0"/>
              <a:t>Let’s </a:t>
            </a:r>
            <a:r>
              <a:rPr lang="en-US" spc="-5" dirty="0"/>
              <a:t>illustrate with an</a:t>
            </a:r>
            <a:r>
              <a:rPr lang="en-US" spc="15" dirty="0"/>
              <a:t> </a:t>
            </a:r>
            <a:r>
              <a:rPr lang="en-US" spc="-5" dirty="0"/>
              <a:t>example</a:t>
            </a:r>
            <a:endParaRPr lang="en-US" dirty="0"/>
          </a:p>
        </p:txBody>
      </p:sp>
      <p:sp>
        <p:nvSpPr>
          <p:cNvPr id="3" name="Footer Placeholder 2"/>
          <p:cNvSpPr>
            <a:spLocks noGrp="1"/>
          </p:cNvSpPr>
          <p:nvPr>
            <p:ph type="ftr" sz="quarter" idx="11"/>
          </p:nvPr>
        </p:nvSpPr>
        <p:spPr/>
        <p:txBody>
          <a:bodyPr/>
          <a:lstStyle/>
          <a:p>
            <a:r>
              <a:rPr lang="sk-SK" dirty="0"/>
              <a:t>CSP554</a:t>
            </a:r>
            <a:r>
              <a:rPr lang="en-US" dirty="0"/>
              <a:t> Module 03b</a:t>
            </a:r>
          </a:p>
        </p:txBody>
      </p:sp>
      <p:sp>
        <p:nvSpPr>
          <p:cNvPr id="4" name="Slide Number Placeholder 3"/>
          <p:cNvSpPr>
            <a:spLocks noGrp="1"/>
          </p:cNvSpPr>
          <p:nvPr>
            <p:ph type="sldNum" sz="quarter" idx="12"/>
          </p:nvPr>
        </p:nvSpPr>
        <p:spPr/>
        <p:txBody>
          <a:bodyPr/>
          <a:lstStyle/>
          <a:p>
            <a:fld id="{9AA7C465-8597-4488-B68C-958448427716}" type="slidenum">
              <a:rPr lang="en-US" smtClean="0"/>
              <a:t>15</a:t>
            </a:fld>
            <a:endParaRPr lang="en-US" dirty="0"/>
          </a:p>
        </p:txBody>
      </p:sp>
      <p:sp>
        <p:nvSpPr>
          <p:cNvPr id="5" name="object 3"/>
          <p:cNvSpPr txBox="1"/>
          <p:nvPr/>
        </p:nvSpPr>
        <p:spPr>
          <a:xfrm>
            <a:off x="797941" y="2294509"/>
            <a:ext cx="7662545" cy="330200"/>
          </a:xfrm>
          <a:prstGeom prst="rect">
            <a:avLst/>
          </a:prstGeom>
        </p:spPr>
        <p:txBody>
          <a:bodyPr vert="horz" wrap="square" lIns="0" tIns="12700" rIns="0" bIns="0" rtlCol="0">
            <a:spAutoFit/>
          </a:bodyPr>
          <a:lstStyle/>
          <a:p>
            <a:pPr marL="395605" indent="-382905">
              <a:lnSpc>
                <a:spcPct val="100000"/>
              </a:lnSpc>
              <a:spcBef>
                <a:spcPts val="100"/>
              </a:spcBef>
              <a:buFont typeface="Arial"/>
              <a:buChar char="■"/>
              <a:tabLst>
                <a:tab pos="395605" algn="l"/>
                <a:tab pos="396240" algn="l"/>
              </a:tabLst>
            </a:pPr>
            <a:r>
              <a:rPr sz="2000" spc="-5" dirty="0">
                <a:solidFill>
                  <a:srgbClr val="492217"/>
                </a:solidFill>
                <a:latin typeface="Trebuchet MS"/>
                <a:cs typeface="Trebuchet MS"/>
              </a:rPr>
              <a:t>How many movies </a:t>
            </a:r>
            <a:r>
              <a:rPr sz="2000" dirty="0">
                <a:solidFill>
                  <a:srgbClr val="492217"/>
                </a:solidFill>
                <a:latin typeface="Trebuchet MS"/>
                <a:cs typeface="Trebuchet MS"/>
              </a:rPr>
              <a:t>did each </a:t>
            </a:r>
            <a:r>
              <a:rPr sz="2000" spc="-5" dirty="0">
                <a:solidFill>
                  <a:srgbClr val="492217"/>
                </a:solidFill>
                <a:latin typeface="Trebuchet MS"/>
                <a:cs typeface="Trebuchet MS"/>
              </a:rPr>
              <a:t>user </a:t>
            </a:r>
            <a:r>
              <a:rPr sz="2000" dirty="0">
                <a:solidFill>
                  <a:srgbClr val="492217"/>
                </a:solidFill>
                <a:latin typeface="Trebuchet MS"/>
                <a:cs typeface="Trebuchet MS"/>
              </a:rPr>
              <a:t>rate in the MovieLens data</a:t>
            </a:r>
            <a:r>
              <a:rPr sz="2000" spc="-165" dirty="0">
                <a:solidFill>
                  <a:srgbClr val="492217"/>
                </a:solidFill>
                <a:latin typeface="Trebuchet MS"/>
                <a:cs typeface="Trebuchet MS"/>
              </a:rPr>
              <a:t> </a:t>
            </a:r>
            <a:r>
              <a:rPr sz="2000" spc="-5" dirty="0">
                <a:solidFill>
                  <a:srgbClr val="492217"/>
                </a:solidFill>
                <a:latin typeface="Trebuchet MS"/>
                <a:cs typeface="Trebuchet MS"/>
              </a:rPr>
              <a:t>set?</a:t>
            </a:r>
            <a:endParaRPr sz="2000">
              <a:latin typeface="Trebuchet MS"/>
              <a:cs typeface="Trebuchet MS"/>
            </a:endParaRPr>
          </a:p>
        </p:txBody>
      </p:sp>
      <p:sp>
        <p:nvSpPr>
          <p:cNvPr id="6" name="object 4"/>
          <p:cNvSpPr/>
          <p:nvPr/>
        </p:nvSpPr>
        <p:spPr>
          <a:xfrm>
            <a:off x="609600" y="3012439"/>
            <a:ext cx="1798320" cy="1798319"/>
          </a:xfrm>
          <a:prstGeom prst="rect">
            <a:avLst/>
          </a:prstGeom>
          <a:blipFill>
            <a:blip r:embed="rId2" cstate="print"/>
            <a:stretch>
              <a:fillRect/>
            </a:stretch>
          </a:blipFill>
        </p:spPr>
        <p:txBody>
          <a:bodyPr wrap="square" lIns="0" tIns="0" rIns="0" bIns="0" rtlCol="0"/>
          <a:lstStyle/>
          <a:p>
            <a:endParaRPr/>
          </a:p>
        </p:txBody>
      </p:sp>
      <p:sp>
        <p:nvSpPr>
          <p:cNvPr id="7" name="object 5"/>
          <p:cNvSpPr/>
          <p:nvPr/>
        </p:nvSpPr>
        <p:spPr>
          <a:xfrm>
            <a:off x="982980" y="5133340"/>
            <a:ext cx="1297939" cy="1036320"/>
          </a:xfrm>
          <a:prstGeom prst="rect">
            <a:avLst/>
          </a:prstGeom>
          <a:blipFill>
            <a:blip r:embed="rId3" cstate="print"/>
            <a:stretch>
              <a:fillRect/>
            </a:stretch>
          </a:blipFill>
        </p:spPr>
        <p:txBody>
          <a:bodyPr wrap="square" lIns="0" tIns="0" rIns="0" bIns="0" rtlCol="0"/>
          <a:lstStyle/>
          <a:p>
            <a:endParaRPr/>
          </a:p>
        </p:txBody>
      </p:sp>
      <p:sp>
        <p:nvSpPr>
          <p:cNvPr id="8" name="object 6"/>
          <p:cNvSpPr/>
          <p:nvPr/>
        </p:nvSpPr>
        <p:spPr>
          <a:xfrm>
            <a:off x="3695699" y="2992120"/>
            <a:ext cx="3647439" cy="3639820"/>
          </a:xfrm>
          <a:prstGeom prst="rect">
            <a:avLst/>
          </a:prstGeom>
          <a:blipFill>
            <a:blip r:embed="rId4"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937079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pc="-5" dirty="0"/>
              <a:t>How </a:t>
            </a:r>
            <a:r>
              <a:rPr lang="en-US" spc="-25" dirty="0"/>
              <a:t>MapReduce </a:t>
            </a:r>
            <a:r>
              <a:rPr lang="en-US" spc="-35" dirty="0"/>
              <a:t>Works:</a:t>
            </a:r>
            <a:r>
              <a:rPr lang="en-US" spc="-15" dirty="0"/>
              <a:t> </a:t>
            </a:r>
            <a:r>
              <a:rPr lang="en-US" spc="-5" dirty="0"/>
              <a:t>Mapping</a:t>
            </a:r>
            <a:endParaRPr lang="en-US" dirty="0"/>
          </a:p>
        </p:txBody>
      </p:sp>
      <p:sp>
        <p:nvSpPr>
          <p:cNvPr id="3" name="Footer Placeholder 2"/>
          <p:cNvSpPr>
            <a:spLocks noGrp="1"/>
          </p:cNvSpPr>
          <p:nvPr>
            <p:ph type="ftr" sz="quarter" idx="11"/>
          </p:nvPr>
        </p:nvSpPr>
        <p:spPr/>
        <p:txBody>
          <a:bodyPr/>
          <a:lstStyle/>
          <a:p>
            <a:r>
              <a:rPr lang="sk-SK" dirty="0"/>
              <a:t>CSP554</a:t>
            </a:r>
            <a:r>
              <a:rPr lang="en-US" dirty="0"/>
              <a:t> Module 03b</a:t>
            </a:r>
          </a:p>
        </p:txBody>
      </p:sp>
      <p:sp>
        <p:nvSpPr>
          <p:cNvPr id="4" name="Slide Number Placeholder 3"/>
          <p:cNvSpPr>
            <a:spLocks noGrp="1"/>
          </p:cNvSpPr>
          <p:nvPr>
            <p:ph type="sldNum" sz="quarter" idx="12"/>
          </p:nvPr>
        </p:nvSpPr>
        <p:spPr/>
        <p:txBody>
          <a:bodyPr/>
          <a:lstStyle/>
          <a:p>
            <a:fld id="{9AA7C465-8597-4488-B68C-958448427716}" type="slidenum">
              <a:rPr lang="en-US" smtClean="0"/>
              <a:t>16</a:t>
            </a:fld>
            <a:endParaRPr lang="en-US" dirty="0"/>
          </a:p>
        </p:txBody>
      </p:sp>
      <p:sp>
        <p:nvSpPr>
          <p:cNvPr id="18" name="object 3"/>
          <p:cNvSpPr txBox="1"/>
          <p:nvPr/>
        </p:nvSpPr>
        <p:spPr>
          <a:xfrm>
            <a:off x="152400" y="2020315"/>
            <a:ext cx="7131684" cy="330200"/>
          </a:xfrm>
          <a:prstGeom prst="rect">
            <a:avLst/>
          </a:prstGeom>
        </p:spPr>
        <p:txBody>
          <a:bodyPr vert="horz" wrap="square" lIns="0" tIns="12700" rIns="0" bIns="0" rtlCol="0">
            <a:spAutoFit/>
          </a:bodyPr>
          <a:lstStyle/>
          <a:p>
            <a:pPr marL="396240" indent="-383540">
              <a:spcBef>
                <a:spcPts val="100"/>
              </a:spcBef>
              <a:buFont typeface="Arial"/>
              <a:buChar char="■"/>
              <a:tabLst>
                <a:tab pos="395605" algn="l"/>
                <a:tab pos="396240" algn="l"/>
              </a:tabLst>
            </a:pPr>
            <a:r>
              <a:rPr sz="2000" dirty="0">
                <a:solidFill>
                  <a:srgbClr val="492217"/>
                </a:solidFill>
                <a:latin typeface="Trebuchet MS"/>
                <a:cs typeface="Trebuchet MS"/>
              </a:rPr>
              <a:t>The </a:t>
            </a:r>
            <a:r>
              <a:rPr sz="2000" spc="-5" dirty="0">
                <a:solidFill>
                  <a:srgbClr val="492217"/>
                </a:solidFill>
                <a:latin typeface="Trebuchet MS"/>
                <a:cs typeface="Trebuchet MS"/>
              </a:rPr>
              <a:t>MAPPER </a:t>
            </a:r>
            <a:r>
              <a:rPr sz="2000" dirty="0">
                <a:solidFill>
                  <a:srgbClr val="492217"/>
                </a:solidFill>
                <a:latin typeface="Trebuchet MS"/>
                <a:cs typeface="Trebuchet MS"/>
              </a:rPr>
              <a:t>converts raw </a:t>
            </a:r>
            <a:r>
              <a:rPr sz="2000" spc="-5" dirty="0">
                <a:solidFill>
                  <a:srgbClr val="492217"/>
                </a:solidFill>
                <a:latin typeface="Trebuchet MS"/>
                <a:cs typeface="Trebuchet MS"/>
              </a:rPr>
              <a:t>source </a:t>
            </a:r>
            <a:r>
              <a:rPr sz="2000" dirty="0">
                <a:solidFill>
                  <a:srgbClr val="492217"/>
                </a:solidFill>
                <a:latin typeface="Trebuchet MS"/>
                <a:cs typeface="Trebuchet MS"/>
              </a:rPr>
              <a:t>data into </a:t>
            </a:r>
            <a:r>
              <a:rPr sz="2000" b="1" spc="-5" dirty="0">
                <a:solidFill>
                  <a:srgbClr val="492217"/>
                </a:solidFill>
                <a:latin typeface="Trebuchet MS"/>
                <a:cs typeface="Trebuchet MS"/>
              </a:rPr>
              <a:t>key/value</a:t>
            </a:r>
            <a:r>
              <a:rPr sz="2000" b="1" spc="-150" dirty="0">
                <a:solidFill>
                  <a:srgbClr val="492217"/>
                </a:solidFill>
                <a:latin typeface="Trebuchet MS"/>
                <a:cs typeface="Trebuchet MS"/>
              </a:rPr>
              <a:t> </a:t>
            </a:r>
            <a:r>
              <a:rPr sz="2000" dirty="0">
                <a:solidFill>
                  <a:srgbClr val="492217"/>
                </a:solidFill>
                <a:latin typeface="Trebuchet MS"/>
                <a:cs typeface="Trebuchet MS"/>
              </a:rPr>
              <a:t>pairs</a:t>
            </a:r>
            <a:endParaRPr sz="2000">
              <a:solidFill>
                <a:prstClr val="black"/>
              </a:solidFill>
              <a:latin typeface="Trebuchet MS"/>
              <a:cs typeface="Trebuchet MS"/>
            </a:endParaRPr>
          </a:p>
        </p:txBody>
      </p:sp>
      <p:sp>
        <p:nvSpPr>
          <p:cNvPr id="19" name="object 4"/>
          <p:cNvSpPr/>
          <p:nvPr/>
        </p:nvSpPr>
        <p:spPr>
          <a:xfrm>
            <a:off x="2239010" y="2900679"/>
            <a:ext cx="6426200" cy="764540"/>
          </a:xfrm>
          <a:custGeom>
            <a:avLst/>
            <a:gdLst/>
            <a:ahLst/>
            <a:cxnLst/>
            <a:rect l="l" t="t" r="r" b="b"/>
            <a:pathLst>
              <a:path w="6426200" h="764539">
                <a:moveTo>
                  <a:pt x="0" y="764540"/>
                </a:moveTo>
                <a:lnTo>
                  <a:pt x="6426199" y="764540"/>
                </a:lnTo>
                <a:lnTo>
                  <a:pt x="6426199" y="0"/>
                </a:lnTo>
                <a:lnTo>
                  <a:pt x="0" y="0"/>
                </a:lnTo>
                <a:lnTo>
                  <a:pt x="0" y="764540"/>
                </a:lnTo>
                <a:close/>
              </a:path>
            </a:pathLst>
          </a:custGeom>
          <a:solidFill>
            <a:srgbClr val="F3C72D"/>
          </a:solidFill>
        </p:spPr>
        <p:txBody>
          <a:bodyPr wrap="square" lIns="0" tIns="0" rIns="0" bIns="0" rtlCol="0"/>
          <a:lstStyle/>
          <a:p>
            <a:endParaRPr>
              <a:solidFill>
                <a:prstClr val="black"/>
              </a:solidFill>
              <a:latin typeface="Calibri"/>
            </a:endParaRPr>
          </a:p>
        </p:txBody>
      </p:sp>
      <p:sp>
        <p:nvSpPr>
          <p:cNvPr id="20" name="object 5"/>
          <p:cNvSpPr/>
          <p:nvPr/>
        </p:nvSpPr>
        <p:spPr>
          <a:xfrm>
            <a:off x="2239010" y="2900679"/>
            <a:ext cx="6426200" cy="764540"/>
          </a:xfrm>
          <a:custGeom>
            <a:avLst/>
            <a:gdLst/>
            <a:ahLst/>
            <a:cxnLst/>
            <a:rect l="l" t="t" r="r" b="b"/>
            <a:pathLst>
              <a:path w="6426200" h="764539">
                <a:moveTo>
                  <a:pt x="0" y="728980"/>
                </a:moveTo>
                <a:lnTo>
                  <a:pt x="0" y="764540"/>
                </a:lnTo>
                <a:lnTo>
                  <a:pt x="35559" y="764540"/>
                </a:lnTo>
                <a:lnTo>
                  <a:pt x="0" y="728980"/>
                </a:lnTo>
                <a:close/>
              </a:path>
              <a:path w="6426200" h="764539">
                <a:moveTo>
                  <a:pt x="35559" y="0"/>
                </a:moveTo>
                <a:lnTo>
                  <a:pt x="0" y="35560"/>
                </a:lnTo>
                <a:lnTo>
                  <a:pt x="0" y="728980"/>
                </a:lnTo>
                <a:lnTo>
                  <a:pt x="35559" y="764540"/>
                </a:lnTo>
                <a:lnTo>
                  <a:pt x="35559" y="0"/>
                </a:lnTo>
                <a:close/>
              </a:path>
              <a:path w="6426200" h="764539">
                <a:moveTo>
                  <a:pt x="6390640" y="728980"/>
                </a:moveTo>
                <a:lnTo>
                  <a:pt x="35559" y="728980"/>
                </a:lnTo>
                <a:lnTo>
                  <a:pt x="35559" y="764540"/>
                </a:lnTo>
                <a:lnTo>
                  <a:pt x="6390640" y="764540"/>
                </a:lnTo>
                <a:lnTo>
                  <a:pt x="6390640" y="728980"/>
                </a:lnTo>
                <a:close/>
              </a:path>
              <a:path w="6426200" h="764539">
                <a:moveTo>
                  <a:pt x="6390640" y="0"/>
                </a:moveTo>
                <a:lnTo>
                  <a:pt x="6390640" y="764540"/>
                </a:lnTo>
                <a:lnTo>
                  <a:pt x="6426199" y="728980"/>
                </a:lnTo>
                <a:lnTo>
                  <a:pt x="6426199" y="35560"/>
                </a:lnTo>
                <a:lnTo>
                  <a:pt x="6390640" y="0"/>
                </a:lnTo>
                <a:close/>
              </a:path>
              <a:path w="6426200" h="764539">
                <a:moveTo>
                  <a:pt x="6426199" y="728980"/>
                </a:moveTo>
                <a:lnTo>
                  <a:pt x="6390640" y="764540"/>
                </a:lnTo>
                <a:lnTo>
                  <a:pt x="6426199" y="764540"/>
                </a:lnTo>
                <a:lnTo>
                  <a:pt x="6426199" y="728980"/>
                </a:lnTo>
                <a:close/>
              </a:path>
              <a:path w="6426200" h="764539">
                <a:moveTo>
                  <a:pt x="35559" y="0"/>
                </a:moveTo>
                <a:lnTo>
                  <a:pt x="0" y="0"/>
                </a:lnTo>
                <a:lnTo>
                  <a:pt x="0" y="35560"/>
                </a:lnTo>
                <a:lnTo>
                  <a:pt x="35559" y="0"/>
                </a:lnTo>
                <a:close/>
              </a:path>
              <a:path w="6426200" h="764539">
                <a:moveTo>
                  <a:pt x="6390640" y="0"/>
                </a:moveTo>
                <a:lnTo>
                  <a:pt x="35559" y="0"/>
                </a:lnTo>
                <a:lnTo>
                  <a:pt x="35559" y="35560"/>
                </a:lnTo>
                <a:lnTo>
                  <a:pt x="6390640" y="35560"/>
                </a:lnTo>
                <a:lnTo>
                  <a:pt x="6390640" y="0"/>
                </a:lnTo>
                <a:close/>
              </a:path>
              <a:path w="6426200" h="764539">
                <a:moveTo>
                  <a:pt x="6426199" y="0"/>
                </a:moveTo>
                <a:lnTo>
                  <a:pt x="6390640" y="0"/>
                </a:lnTo>
                <a:lnTo>
                  <a:pt x="6426199" y="35560"/>
                </a:lnTo>
                <a:lnTo>
                  <a:pt x="6426199" y="0"/>
                </a:lnTo>
                <a:close/>
              </a:path>
            </a:pathLst>
          </a:custGeom>
          <a:solidFill>
            <a:srgbClr val="B3921F"/>
          </a:solidFill>
        </p:spPr>
        <p:txBody>
          <a:bodyPr wrap="square" lIns="0" tIns="0" rIns="0" bIns="0" rtlCol="0"/>
          <a:lstStyle/>
          <a:p>
            <a:endParaRPr>
              <a:solidFill>
                <a:prstClr val="black"/>
              </a:solidFill>
              <a:latin typeface="Calibri"/>
            </a:endParaRPr>
          </a:p>
        </p:txBody>
      </p:sp>
      <p:sp>
        <p:nvSpPr>
          <p:cNvPr id="21" name="object 6"/>
          <p:cNvSpPr txBox="1"/>
          <p:nvPr/>
        </p:nvSpPr>
        <p:spPr>
          <a:xfrm>
            <a:off x="2239010" y="3126041"/>
            <a:ext cx="6426200" cy="300355"/>
          </a:xfrm>
          <a:prstGeom prst="rect">
            <a:avLst/>
          </a:prstGeom>
        </p:spPr>
        <p:txBody>
          <a:bodyPr vert="horz" wrap="square" lIns="0" tIns="12700" rIns="0" bIns="0" rtlCol="0">
            <a:spAutoFit/>
          </a:bodyPr>
          <a:lstStyle/>
          <a:p>
            <a:pPr algn="ctr">
              <a:spcBef>
                <a:spcPts val="100"/>
              </a:spcBef>
            </a:pPr>
            <a:r>
              <a:rPr spc="-10" dirty="0">
                <a:solidFill>
                  <a:prstClr val="black"/>
                </a:solidFill>
                <a:latin typeface="Trebuchet MS"/>
                <a:cs typeface="Trebuchet MS"/>
              </a:rPr>
              <a:t>INPUT</a:t>
            </a:r>
            <a:r>
              <a:rPr spc="-35" dirty="0">
                <a:solidFill>
                  <a:prstClr val="black"/>
                </a:solidFill>
                <a:latin typeface="Trebuchet MS"/>
                <a:cs typeface="Trebuchet MS"/>
              </a:rPr>
              <a:t> </a:t>
            </a:r>
            <a:r>
              <a:rPr spc="-95" dirty="0">
                <a:solidFill>
                  <a:prstClr val="black"/>
                </a:solidFill>
                <a:latin typeface="Trebuchet MS"/>
                <a:cs typeface="Trebuchet MS"/>
              </a:rPr>
              <a:t>DATA</a:t>
            </a:r>
            <a:endParaRPr>
              <a:solidFill>
                <a:prstClr val="black"/>
              </a:solidFill>
              <a:latin typeface="Trebuchet MS"/>
              <a:cs typeface="Trebuchet MS"/>
            </a:endParaRPr>
          </a:p>
        </p:txBody>
      </p:sp>
      <p:sp>
        <p:nvSpPr>
          <p:cNvPr id="22" name="object 7"/>
          <p:cNvSpPr/>
          <p:nvPr/>
        </p:nvSpPr>
        <p:spPr>
          <a:xfrm>
            <a:off x="3574097" y="2891789"/>
            <a:ext cx="0" cy="778510"/>
          </a:xfrm>
          <a:custGeom>
            <a:avLst/>
            <a:gdLst/>
            <a:ahLst/>
            <a:cxnLst/>
            <a:rect l="l" t="t" r="r" b="b"/>
            <a:pathLst>
              <a:path h="778510">
                <a:moveTo>
                  <a:pt x="0" y="0"/>
                </a:moveTo>
                <a:lnTo>
                  <a:pt x="0" y="778510"/>
                </a:lnTo>
              </a:path>
            </a:pathLst>
          </a:custGeom>
          <a:ln w="15875">
            <a:solidFill>
              <a:srgbClr val="F3C72D"/>
            </a:solidFill>
          </a:ln>
        </p:spPr>
        <p:txBody>
          <a:bodyPr wrap="square" lIns="0" tIns="0" rIns="0" bIns="0" rtlCol="0"/>
          <a:lstStyle/>
          <a:p>
            <a:endParaRPr>
              <a:solidFill>
                <a:prstClr val="black"/>
              </a:solidFill>
              <a:latin typeface="Calibri"/>
            </a:endParaRPr>
          </a:p>
        </p:txBody>
      </p:sp>
      <p:sp>
        <p:nvSpPr>
          <p:cNvPr id="23" name="object 8"/>
          <p:cNvSpPr/>
          <p:nvPr/>
        </p:nvSpPr>
        <p:spPr>
          <a:xfrm>
            <a:off x="5429758" y="3666490"/>
            <a:ext cx="76200" cy="609600"/>
          </a:xfrm>
          <a:custGeom>
            <a:avLst/>
            <a:gdLst/>
            <a:ahLst/>
            <a:cxnLst/>
            <a:rect l="l" t="t" r="r" b="b"/>
            <a:pathLst>
              <a:path w="76200" h="609600">
                <a:moveTo>
                  <a:pt x="25310" y="533739"/>
                </a:moveTo>
                <a:lnTo>
                  <a:pt x="0" y="534416"/>
                </a:lnTo>
                <a:lnTo>
                  <a:pt x="40131" y="609600"/>
                </a:lnTo>
                <a:lnTo>
                  <a:pt x="69511" y="546481"/>
                </a:lnTo>
                <a:lnTo>
                  <a:pt x="25653" y="546481"/>
                </a:lnTo>
                <a:lnTo>
                  <a:pt x="25310" y="533739"/>
                </a:lnTo>
                <a:close/>
              </a:path>
              <a:path w="76200" h="609600">
                <a:moveTo>
                  <a:pt x="38011" y="533400"/>
                </a:moveTo>
                <a:lnTo>
                  <a:pt x="25310" y="533739"/>
                </a:lnTo>
                <a:lnTo>
                  <a:pt x="25653" y="546481"/>
                </a:lnTo>
                <a:lnTo>
                  <a:pt x="38353" y="546100"/>
                </a:lnTo>
                <a:lnTo>
                  <a:pt x="38011" y="533400"/>
                </a:lnTo>
                <a:close/>
              </a:path>
              <a:path w="76200" h="609600">
                <a:moveTo>
                  <a:pt x="76072" y="532384"/>
                </a:moveTo>
                <a:lnTo>
                  <a:pt x="38011" y="533400"/>
                </a:lnTo>
                <a:lnTo>
                  <a:pt x="38353" y="546100"/>
                </a:lnTo>
                <a:lnTo>
                  <a:pt x="25653" y="546481"/>
                </a:lnTo>
                <a:lnTo>
                  <a:pt x="69511" y="546481"/>
                </a:lnTo>
                <a:lnTo>
                  <a:pt x="76072" y="532384"/>
                </a:lnTo>
                <a:close/>
              </a:path>
              <a:path w="76200" h="609600">
                <a:moveTo>
                  <a:pt x="23621" y="0"/>
                </a:moveTo>
                <a:lnTo>
                  <a:pt x="10921" y="381"/>
                </a:lnTo>
                <a:lnTo>
                  <a:pt x="25310" y="533739"/>
                </a:lnTo>
                <a:lnTo>
                  <a:pt x="38011" y="533400"/>
                </a:lnTo>
                <a:lnTo>
                  <a:pt x="23621" y="0"/>
                </a:lnTo>
                <a:close/>
              </a:path>
            </a:pathLst>
          </a:custGeom>
          <a:solidFill>
            <a:srgbClr val="F3C72D"/>
          </a:solidFill>
        </p:spPr>
        <p:txBody>
          <a:bodyPr wrap="square" lIns="0" tIns="0" rIns="0" bIns="0" rtlCol="0"/>
          <a:lstStyle/>
          <a:p>
            <a:endParaRPr>
              <a:solidFill>
                <a:prstClr val="black"/>
              </a:solidFill>
              <a:latin typeface="Calibri"/>
            </a:endParaRPr>
          </a:p>
        </p:txBody>
      </p:sp>
      <p:sp>
        <p:nvSpPr>
          <p:cNvPr id="24" name="object 9"/>
          <p:cNvSpPr/>
          <p:nvPr/>
        </p:nvSpPr>
        <p:spPr>
          <a:xfrm>
            <a:off x="4314190" y="4315459"/>
            <a:ext cx="2316480" cy="792480"/>
          </a:xfrm>
          <a:custGeom>
            <a:avLst/>
            <a:gdLst/>
            <a:ahLst/>
            <a:cxnLst/>
            <a:rect l="l" t="t" r="r" b="b"/>
            <a:pathLst>
              <a:path w="2316479" h="792479">
                <a:moveTo>
                  <a:pt x="2184400" y="0"/>
                </a:moveTo>
                <a:lnTo>
                  <a:pt x="132080" y="0"/>
                </a:lnTo>
                <a:lnTo>
                  <a:pt x="90350" y="6738"/>
                </a:lnTo>
                <a:lnTo>
                  <a:pt x="54095" y="25497"/>
                </a:lnTo>
                <a:lnTo>
                  <a:pt x="25497" y="54095"/>
                </a:lnTo>
                <a:lnTo>
                  <a:pt x="6738" y="90350"/>
                </a:lnTo>
                <a:lnTo>
                  <a:pt x="0" y="132079"/>
                </a:lnTo>
                <a:lnTo>
                  <a:pt x="0" y="660400"/>
                </a:lnTo>
                <a:lnTo>
                  <a:pt x="6738" y="702129"/>
                </a:lnTo>
                <a:lnTo>
                  <a:pt x="25497" y="738384"/>
                </a:lnTo>
                <a:lnTo>
                  <a:pt x="54095" y="766982"/>
                </a:lnTo>
                <a:lnTo>
                  <a:pt x="90350" y="785741"/>
                </a:lnTo>
                <a:lnTo>
                  <a:pt x="132080" y="792479"/>
                </a:lnTo>
                <a:lnTo>
                  <a:pt x="2184400" y="792479"/>
                </a:lnTo>
                <a:lnTo>
                  <a:pt x="2226129" y="785741"/>
                </a:lnTo>
                <a:lnTo>
                  <a:pt x="2262384" y="766982"/>
                </a:lnTo>
                <a:lnTo>
                  <a:pt x="2290982" y="738384"/>
                </a:lnTo>
                <a:lnTo>
                  <a:pt x="2309741" y="702129"/>
                </a:lnTo>
                <a:lnTo>
                  <a:pt x="2316480" y="660400"/>
                </a:lnTo>
                <a:lnTo>
                  <a:pt x="2316480" y="132079"/>
                </a:lnTo>
                <a:lnTo>
                  <a:pt x="2309741" y="90350"/>
                </a:lnTo>
                <a:lnTo>
                  <a:pt x="2290982" y="54095"/>
                </a:lnTo>
                <a:lnTo>
                  <a:pt x="2262384" y="25497"/>
                </a:lnTo>
                <a:lnTo>
                  <a:pt x="2226129" y="6738"/>
                </a:lnTo>
                <a:lnTo>
                  <a:pt x="2184400" y="0"/>
                </a:lnTo>
                <a:close/>
              </a:path>
            </a:pathLst>
          </a:custGeom>
          <a:solidFill>
            <a:srgbClr val="F3C72D"/>
          </a:solidFill>
        </p:spPr>
        <p:txBody>
          <a:bodyPr wrap="square" lIns="0" tIns="0" rIns="0" bIns="0" rtlCol="0"/>
          <a:lstStyle/>
          <a:p>
            <a:endParaRPr>
              <a:solidFill>
                <a:prstClr val="black"/>
              </a:solidFill>
              <a:latin typeface="Calibri"/>
            </a:endParaRPr>
          </a:p>
        </p:txBody>
      </p:sp>
      <p:sp>
        <p:nvSpPr>
          <p:cNvPr id="25" name="object 10"/>
          <p:cNvSpPr/>
          <p:nvPr/>
        </p:nvSpPr>
        <p:spPr>
          <a:xfrm>
            <a:off x="4314190" y="4315459"/>
            <a:ext cx="2316480" cy="792480"/>
          </a:xfrm>
          <a:custGeom>
            <a:avLst/>
            <a:gdLst/>
            <a:ahLst/>
            <a:cxnLst/>
            <a:rect l="l" t="t" r="r" b="b"/>
            <a:pathLst>
              <a:path w="2316479" h="792479">
                <a:moveTo>
                  <a:pt x="2184400" y="0"/>
                </a:moveTo>
                <a:lnTo>
                  <a:pt x="132080" y="0"/>
                </a:lnTo>
                <a:lnTo>
                  <a:pt x="118618" y="634"/>
                </a:lnTo>
                <a:lnTo>
                  <a:pt x="80645" y="10413"/>
                </a:lnTo>
                <a:lnTo>
                  <a:pt x="38735" y="38734"/>
                </a:lnTo>
                <a:lnTo>
                  <a:pt x="15875" y="69214"/>
                </a:lnTo>
                <a:lnTo>
                  <a:pt x="2667" y="105409"/>
                </a:lnTo>
                <a:lnTo>
                  <a:pt x="0" y="132079"/>
                </a:lnTo>
                <a:lnTo>
                  <a:pt x="0" y="660400"/>
                </a:lnTo>
                <a:lnTo>
                  <a:pt x="5969" y="699642"/>
                </a:lnTo>
                <a:lnTo>
                  <a:pt x="22606" y="734187"/>
                </a:lnTo>
                <a:lnTo>
                  <a:pt x="58293" y="769873"/>
                </a:lnTo>
                <a:lnTo>
                  <a:pt x="92837" y="786638"/>
                </a:lnTo>
                <a:lnTo>
                  <a:pt x="132080" y="792479"/>
                </a:lnTo>
                <a:lnTo>
                  <a:pt x="2184400" y="792479"/>
                </a:lnTo>
                <a:lnTo>
                  <a:pt x="2223642" y="786638"/>
                </a:lnTo>
                <a:lnTo>
                  <a:pt x="2258187" y="769873"/>
                </a:lnTo>
                <a:lnTo>
                  <a:pt x="2274264" y="757046"/>
                </a:lnTo>
                <a:lnTo>
                  <a:pt x="132080" y="756919"/>
                </a:lnTo>
                <a:lnTo>
                  <a:pt x="120396" y="756284"/>
                </a:lnTo>
                <a:lnTo>
                  <a:pt x="76962" y="739647"/>
                </a:lnTo>
                <a:lnTo>
                  <a:pt x="46227" y="704722"/>
                </a:lnTo>
                <a:lnTo>
                  <a:pt x="35605" y="660400"/>
                </a:lnTo>
                <a:lnTo>
                  <a:pt x="35560" y="132079"/>
                </a:lnTo>
                <a:lnTo>
                  <a:pt x="36195" y="120395"/>
                </a:lnTo>
                <a:lnTo>
                  <a:pt x="52959" y="76962"/>
                </a:lnTo>
                <a:lnTo>
                  <a:pt x="87757" y="46227"/>
                </a:lnTo>
                <a:lnTo>
                  <a:pt x="133858" y="35559"/>
                </a:lnTo>
                <a:lnTo>
                  <a:pt x="2274317" y="35559"/>
                </a:lnTo>
                <a:lnTo>
                  <a:pt x="2268346" y="30225"/>
                </a:lnTo>
                <a:lnTo>
                  <a:pt x="2223642" y="5968"/>
                </a:lnTo>
                <a:lnTo>
                  <a:pt x="2197862" y="634"/>
                </a:lnTo>
                <a:lnTo>
                  <a:pt x="2184400" y="0"/>
                </a:lnTo>
                <a:close/>
              </a:path>
              <a:path w="2316479" h="792479">
                <a:moveTo>
                  <a:pt x="2274317" y="35559"/>
                </a:moveTo>
                <a:lnTo>
                  <a:pt x="2184400" y="35559"/>
                </a:lnTo>
                <a:lnTo>
                  <a:pt x="2196211" y="36194"/>
                </a:lnTo>
                <a:lnTo>
                  <a:pt x="2205736" y="37845"/>
                </a:lnTo>
                <a:lnTo>
                  <a:pt x="2247138" y="58673"/>
                </a:lnTo>
                <a:lnTo>
                  <a:pt x="2274062" y="96138"/>
                </a:lnTo>
                <a:lnTo>
                  <a:pt x="2280978" y="132079"/>
                </a:lnTo>
                <a:lnTo>
                  <a:pt x="2280919" y="660400"/>
                </a:lnTo>
                <a:lnTo>
                  <a:pt x="2272729" y="699642"/>
                </a:lnTo>
                <a:lnTo>
                  <a:pt x="2244598" y="735838"/>
                </a:lnTo>
                <a:lnTo>
                  <a:pt x="2202180" y="755395"/>
                </a:lnTo>
                <a:lnTo>
                  <a:pt x="2182621" y="757046"/>
                </a:lnTo>
                <a:lnTo>
                  <a:pt x="2274264" y="757046"/>
                </a:lnTo>
                <a:lnTo>
                  <a:pt x="2300605" y="723391"/>
                </a:lnTo>
                <a:lnTo>
                  <a:pt x="2313813" y="687069"/>
                </a:lnTo>
                <a:lnTo>
                  <a:pt x="2316480" y="660400"/>
                </a:lnTo>
                <a:lnTo>
                  <a:pt x="2316480" y="132079"/>
                </a:lnTo>
                <a:lnTo>
                  <a:pt x="2310638" y="92837"/>
                </a:lnTo>
                <a:lnTo>
                  <a:pt x="2293874" y="58292"/>
                </a:lnTo>
                <a:lnTo>
                  <a:pt x="2277871" y="38734"/>
                </a:lnTo>
                <a:lnTo>
                  <a:pt x="2274317" y="35559"/>
                </a:lnTo>
                <a:close/>
              </a:path>
            </a:pathLst>
          </a:custGeom>
          <a:solidFill>
            <a:srgbClr val="B3921F"/>
          </a:solidFill>
        </p:spPr>
        <p:txBody>
          <a:bodyPr wrap="square" lIns="0" tIns="0" rIns="0" bIns="0" rtlCol="0"/>
          <a:lstStyle/>
          <a:p>
            <a:endParaRPr>
              <a:solidFill>
                <a:prstClr val="black"/>
              </a:solidFill>
              <a:latin typeface="Calibri"/>
            </a:endParaRPr>
          </a:p>
        </p:txBody>
      </p:sp>
      <p:sp>
        <p:nvSpPr>
          <p:cNvPr id="26" name="object 11"/>
          <p:cNvSpPr txBox="1"/>
          <p:nvPr/>
        </p:nvSpPr>
        <p:spPr>
          <a:xfrm>
            <a:off x="5086350" y="4556379"/>
            <a:ext cx="774700" cy="299720"/>
          </a:xfrm>
          <a:prstGeom prst="rect">
            <a:avLst/>
          </a:prstGeom>
        </p:spPr>
        <p:txBody>
          <a:bodyPr vert="horz" wrap="square" lIns="0" tIns="12700" rIns="0" bIns="0" rtlCol="0">
            <a:spAutoFit/>
          </a:bodyPr>
          <a:lstStyle/>
          <a:p>
            <a:pPr marL="12700">
              <a:spcBef>
                <a:spcPts val="100"/>
              </a:spcBef>
            </a:pPr>
            <a:r>
              <a:rPr spc="-10" dirty="0">
                <a:solidFill>
                  <a:prstClr val="black"/>
                </a:solidFill>
                <a:latin typeface="Trebuchet MS"/>
                <a:cs typeface="Trebuchet MS"/>
              </a:rPr>
              <a:t>Mapper</a:t>
            </a:r>
            <a:endParaRPr>
              <a:solidFill>
                <a:prstClr val="black"/>
              </a:solidFill>
              <a:latin typeface="Trebuchet MS"/>
              <a:cs typeface="Trebuchet MS"/>
            </a:endParaRPr>
          </a:p>
        </p:txBody>
      </p:sp>
      <p:sp>
        <p:nvSpPr>
          <p:cNvPr id="27" name="object 12"/>
          <p:cNvSpPr/>
          <p:nvPr/>
        </p:nvSpPr>
        <p:spPr>
          <a:xfrm>
            <a:off x="2254250" y="5643879"/>
            <a:ext cx="6426200" cy="764540"/>
          </a:xfrm>
          <a:custGeom>
            <a:avLst/>
            <a:gdLst/>
            <a:ahLst/>
            <a:cxnLst/>
            <a:rect l="l" t="t" r="r" b="b"/>
            <a:pathLst>
              <a:path w="6426200" h="764539">
                <a:moveTo>
                  <a:pt x="0" y="764540"/>
                </a:moveTo>
                <a:lnTo>
                  <a:pt x="6426200" y="764540"/>
                </a:lnTo>
                <a:lnTo>
                  <a:pt x="6426200" y="0"/>
                </a:lnTo>
                <a:lnTo>
                  <a:pt x="0" y="0"/>
                </a:lnTo>
                <a:lnTo>
                  <a:pt x="0" y="764540"/>
                </a:lnTo>
                <a:close/>
              </a:path>
            </a:pathLst>
          </a:custGeom>
          <a:solidFill>
            <a:srgbClr val="F3C72D"/>
          </a:solidFill>
        </p:spPr>
        <p:txBody>
          <a:bodyPr wrap="square" lIns="0" tIns="0" rIns="0" bIns="0" rtlCol="0"/>
          <a:lstStyle/>
          <a:p>
            <a:endParaRPr>
              <a:solidFill>
                <a:prstClr val="black"/>
              </a:solidFill>
              <a:latin typeface="Calibri"/>
            </a:endParaRPr>
          </a:p>
        </p:txBody>
      </p:sp>
      <p:sp>
        <p:nvSpPr>
          <p:cNvPr id="28" name="object 13"/>
          <p:cNvSpPr/>
          <p:nvPr/>
        </p:nvSpPr>
        <p:spPr>
          <a:xfrm>
            <a:off x="2254250" y="5643879"/>
            <a:ext cx="6426200" cy="764540"/>
          </a:xfrm>
          <a:custGeom>
            <a:avLst/>
            <a:gdLst/>
            <a:ahLst/>
            <a:cxnLst/>
            <a:rect l="l" t="t" r="r" b="b"/>
            <a:pathLst>
              <a:path w="6426200" h="764539">
                <a:moveTo>
                  <a:pt x="0" y="728980"/>
                </a:moveTo>
                <a:lnTo>
                  <a:pt x="0" y="764540"/>
                </a:lnTo>
                <a:lnTo>
                  <a:pt x="35560" y="764540"/>
                </a:lnTo>
                <a:lnTo>
                  <a:pt x="0" y="728980"/>
                </a:lnTo>
                <a:close/>
              </a:path>
              <a:path w="6426200" h="764539">
                <a:moveTo>
                  <a:pt x="35560" y="0"/>
                </a:moveTo>
                <a:lnTo>
                  <a:pt x="0" y="35560"/>
                </a:lnTo>
                <a:lnTo>
                  <a:pt x="0" y="728980"/>
                </a:lnTo>
                <a:lnTo>
                  <a:pt x="35560" y="764540"/>
                </a:lnTo>
                <a:lnTo>
                  <a:pt x="35560" y="0"/>
                </a:lnTo>
                <a:close/>
              </a:path>
              <a:path w="6426200" h="764539">
                <a:moveTo>
                  <a:pt x="6390640" y="728980"/>
                </a:moveTo>
                <a:lnTo>
                  <a:pt x="35560" y="728980"/>
                </a:lnTo>
                <a:lnTo>
                  <a:pt x="35560" y="764540"/>
                </a:lnTo>
                <a:lnTo>
                  <a:pt x="6390640" y="764540"/>
                </a:lnTo>
                <a:lnTo>
                  <a:pt x="6390640" y="728980"/>
                </a:lnTo>
                <a:close/>
              </a:path>
              <a:path w="6426200" h="764539">
                <a:moveTo>
                  <a:pt x="6390640" y="0"/>
                </a:moveTo>
                <a:lnTo>
                  <a:pt x="6390640" y="764540"/>
                </a:lnTo>
                <a:lnTo>
                  <a:pt x="6426200" y="728980"/>
                </a:lnTo>
                <a:lnTo>
                  <a:pt x="6426200" y="35560"/>
                </a:lnTo>
                <a:lnTo>
                  <a:pt x="6390640" y="0"/>
                </a:lnTo>
                <a:close/>
              </a:path>
              <a:path w="6426200" h="764539">
                <a:moveTo>
                  <a:pt x="6426200" y="728980"/>
                </a:moveTo>
                <a:lnTo>
                  <a:pt x="6390640" y="764540"/>
                </a:lnTo>
                <a:lnTo>
                  <a:pt x="6426200" y="764540"/>
                </a:lnTo>
                <a:lnTo>
                  <a:pt x="6426200" y="728980"/>
                </a:lnTo>
                <a:close/>
              </a:path>
              <a:path w="6426200" h="764539">
                <a:moveTo>
                  <a:pt x="35560" y="0"/>
                </a:moveTo>
                <a:lnTo>
                  <a:pt x="0" y="0"/>
                </a:lnTo>
                <a:lnTo>
                  <a:pt x="0" y="35560"/>
                </a:lnTo>
                <a:lnTo>
                  <a:pt x="35560" y="0"/>
                </a:lnTo>
                <a:close/>
              </a:path>
              <a:path w="6426200" h="764539">
                <a:moveTo>
                  <a:pt x="6390640" y="0"/>
                </a:moveTo>
                <a:lnTo>
                  <a:pt x="35560" y="0"/>
                </a:lnTo>
                <a:lnTo>
                  <a:pt x="35560" y="35560"/>
                </a:lnTo>
                <a:lnTo>
                  <a:pt x="6390640" y="35560"/>
                </a:lnTo>
                <a:lnTo>
                  <a:pt x="6390640" y="0"/>
                </a:lnTo>
                <a:close/>
              </a:path>
              <a:path w="6426200" h="764539">
                <a:moveTo>
                  <a:pt x="6426200" y="0"/>
                </a:moveTo>
                <a:lnTo>
                  <a:pt x="6390640" y="0"/>
                </a:lnTo>
                <a:lnTo>
                  <a:pt x="6426200" y="35560"/>
                </a:lnTo>
                <a:lnTo>
                  <a:pt x="6426200" y="0"/>
                </a:lnTo>
                <a:close/>
              </a:path>
            </a:pathLst>
          </a:custGeom>
          <a:solidFill>
            <a:srgbClr val="B3921F"/>
          </a:solidFill>
        </p:spPr>
        <p:txBody>
          <a:bodyPr wrap="square" lIns="0" tIns="0" rIns="0" bIns="0" rtlCol="0"/>
          <a:lstStyle/>
          <a:p>
            <a:endParaRPr>
              <a:solidFill>
                <a:prstClr val="black"/>
              </a:solidFill>
              <a:latin typeface="Calibri"/>
            </a:endParaRPr>
          </a:p>
        </p:txBody>
      </p:sp>
      <p:sp>
        <p:nvSpPr>
          <p:cNvPr id="29" name="object 14"/>
          <p:cNvSpPr txBox="1"/>
          <p:nvPr/>
        </p:nvSpPr>
        <p:spPr>
          <a:xfrm>
            <a:off x="2254250" y="5870892"/>
            <a:ext cx="6426200" cy="299720"/>
          </a:xfrm>
          <a:prstGeom prst="rect">
            <a:avLst/>
          </a:prstGeom>
        </p:spPr>
        <p:txBody>
          <a:bodyPr vert="horz" wrap="square" lIns="0" tIns="12700" rIns="0" bIns="0" rtlCol="0">
            <a:spAutoFit/>
          </a:bodyPr>
          <a:lstStyle/>
          <a:p>
            <a:pPr marL="1762125">
              <a:spcBef>
                <a:spcPts val="100"/>
              </a:spcBef>
              <a:tabLst>
                <a:tab pos="2369820" algn="l"/>
                <a:tab pos="2980055" algn="l"/>
                <a:tab pos="3587750" algn="l"/>
                <a:tab pos="4196080" algn="l"/>
              </a:tabLst>
            </a:pPr>
            <a:r>
              <a:rPr dirty="0">
                <a:solidFill>
                  <a:prstClr val="black"/>
                </a:solidFill>
                <a:latin typeface="Trebuchet MS"/>
                <a:cs typeface="Trebuchet MS"/>
              </a:rPr>
              <a:t>K1:V	K2:V	K3:V	K1:V	K1:V</a:t>
            </a:r>
            <a:endParaRPr>
              <a:solidFill>
                <a:prstClr val="black"/>
              </a:solidFill>
              <a:latin typeface="Trebuchet MS"/>
              <a:cs typeface="Trebuchet MS"/>
            </a:endParaRPr>
          </a:p>
        </p:txBody>
      </p:sp>
      <p:sp>
        <p:nvSpPr>
          <p:cNvPr id="30" name="object 15"/>
          <p:cNvSpPr/>
          <p:nvPr/>
        </p:nvSpPr>
        <p:spPr>
          <a:xfrm>
            <a:off x="5431154" y="5109209"/>
            <a:ext cx="76200" cy="511175"/>
          </a:xfrm>
          <a:custGeom>
            <a:avLst/>
            <a:gdLst/>
            <a:ahLst/>
            <a:cxnLst/>
            <a:rect l="l" t="t" r="r" b="b"/>
            <a:pathLst>
              <a:path w="76200" h="511175">
                <a:moveTo>
                  <a:pt x="0" y="434212"/>
                </a:moveTo>
                <a:lnTo>
                  <a:pt x="37465" y="510743"/>
                </a:lnTo>
                <a:lnTo>
                  <a:pt x="69847" y="447293"/>
                </a:lnTo>
                <a:lnTo>
                  <a:pt x="37973" y="447293"/>
                </a:lnTo>
                <a:lnTo>
                  <a:pt x="38074" y="434530"/>
                </a:lnTo>
                <a:lnTo>
                  <a:pt x="0" y="434212"/>
                </a:lnTo>
                <a:close/>
              </a:path>
              <a:path w="76200" h="511175">
                <a:moveTo>
                  <a:pt x="38074" y="434530"/>
                </a:moveTo>
                <a:lnTo>
                  <a:pt x="37973" y="447293"/>
                </a:lnTo>
                <a:lnTo>
                  <a:pt x="50673" y="447293"/>
                </a:lnTo>
                <a:lnTo>
                  <a:pt x="50773" y="434636"/>
                </a:lnTo>
                <a:lnTo>
                  <a:pt x="38074" y="434530"/>
                </a:lnTo>
                <a:close/>
              </a:path>
              <a:path w="76200" h="511175">
                <a:moveTo>
                  <a:pt x="50773" y="434636"/>
                </a:moveTo>
                <a:lnTo>
                  <a:pt x="50673" y="447293"/>
                </a:lnTo>
                <a:lnTo>
                  <a:pt x="69847" y="447293"/>
                </a:lnTo>
                <a:lnTo>
                  <a:pt x="76200" y="434847"/>
                </a:lnTo>
                <a:lnTo>
                  <a:pt x="50773" y="434636"/>
                </a:lnTo>
                <a:close/>
              </a:path>
              <a:path w="76200" h="511175">
                <a:moveTo>
                  <a:pt x="41529" y="0"/>
                </a:moveTo>
                <a:lnTo>
                  <a:pt x="38074" y="434530"/>
                </a:lnTo>
                <a:lnTo>
                  <a:pt x="50773" y="434636"/>
                </a:lnTo>
                <a:lnTo>
                  <a:pt x="54229" y="126"/>
                </a:lnTo>
                <a:lnTo>
                  <a:pt x="41529" y="0"/>
                </a:lnTo>
                <a:close/>
              </a:path>
            </a:pathLst>
          </a:custGeom>
          <a:solidFill>
            <a:srgbClr val="F3C72D"/>
          </a:solidFill>
        </p:spPr>
        <p:txBody>
          <a:bodyPr wrap="square" lIns="0" tIns="0" rIns="0" bIns="0" rtlCol="0"/>
          <a:lstStyle/>
          <a:p>
            <a:endParaRPr>
              <a:solidFill>
                <a:prstClr val="black"/>
              </a:solidFill>
              <a:latin typeface="Calibri"/>
            </a:endParaRPr>
          </a:p>
        </p:txBody>
      </p:sp>
    </p:spTree>
    <p:extLst>
      <p:ext uri="{BB962C8B-B14F-4D97-AF65-F5344CB8AC3E}">
        <p14:creationId xmlns:p14="http://schemas.microsoft.com/office/powerpoint/2010/main" val="28452671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Example: </a:t>
            </a:r>
            <a:r>
              <a:rPr lang="en-US" spc="-5" dirty="0" err="1"/>
              <a:t>MovieLens</a:t>
            </a:r>
            <a:r>
              <a:rPr lang="en-US" spc="-5" dirty="0"/>
              <a:t> Data (</a:t>
            </a:r>
            <a:r>
              <a:rPr lang="en-US" spc="-5" dirty="0" err="1"/>
              <a:t>u.data</a:t>
            </a:r>
            <a:r>
              <a:rPr lang="en-US" spc="-5" dirty="0"/>
              <a:t>  </a:t>
            </a:r>
            <a:r>
              <a:rPr lang="en-US" dirty="0"/>
              <a:t>file)</a:t>
            </a:r>
          </a:p>
        </p:txBody>
      </p:sp>
      <p:sp>
        <p:nvSpPr>
          <p:cNvPr id="3" name="Footer Placeholder 2"/>
          <p:cNvSpPr>
            <a:spLocks noGrp="1"/>
          </p:cNvSpPr>
          <p:nvPr>
            <p:ph type="ftr" sz="quarter" idx="11"/>
          </p:nvPr>
        </p:nvSpPr>
        <p:spPr/>
        <p:txBody>
          <a:bodyPr/>
          <a:lstStyle/>
          <a:p>
            <a:r>
              <a:rPr lang="sk-SK" dirty="0"/>
              <a:t>CSP554</a:t>
            </a:r>
            <a:r>
              <a:rPr lang="en-US" dirty="0"/>
              <a:t> Module 03b</a:t>
            </a:r>
          </a:p>
        </p:txBody>
      </p:sp>
      <p:sp>
        <p:nvSpPr>
          <p:cNvPr id="4" name="Slide Number Placeholder 3"/>
          <p:cNvSpPr>
            <a:spLocks noGrp="1"/>
          </p:cNvSpPr>
          <p:nvPr>
            <p:ph type="sldNum" sz="quarter" idx="12"/>
          </p:nvPr>
        </p:nvSpPr>
        <p:spPr/>
        <p:txBody>
          <a:bodyPr/>
          <a:lstStyle/>
          <a:p>
            <a:fld id="{9AA7C465-8597-4488-B68C-958448427716}" type="slidenum">
              <a:rPr lang="en-US" smtClean="0"/>
              <a:t>17</a:t>
            </a:fld>
            <a:endParaRPr lang="en-US" dirty="0"/>
          </a:p>
        </p:txBody>
      </p:sp>
      <p:sp>
        <p:nvSpPr>
          <p:cNvPr id="7" name="object 2"/>
          <p:cNvSpPr txBox="1">
            <a:spLocks/>
          </p:cNvSpPr>
          <p:nvPr/>
        </p:nvSpPr>
        <p:spPr>
          <a:xfrm>
            <a:off x="0" y="1752600"/>
            <a:ext cx="8394065" cy="402674"/>
          </a:xfrm>
          <a:prstGeom prst="rect">
            <a:avLst/>
          </a:prstGeom>
        </p:spPr>
        <p:txBody>
          <a:bodyPr vert="horz" wrap="square" lIns="0" tIns="93980" rIns="0" bIns="0" rtlCol="0">
            <a:spAutoFit/>
          </a:bodyPr>
          <a:lstStyle>
            <a:lvl1pPr>
              <a:defRPr sz="4400" b="0" i="0">
                <a:solidFill>
                  <a:srgbClr val="492217"/>
                </a:solidFill>
                <a:latin typeface="Trebuchet MS"/>
                <a:ea typeface="+mj-ea"/>
                <a:cs typeface="Trebuchet MS"/>
              </a:defRPr>
            </a:lvl1pPr>
          </a:lstStyle>
          <a:p>
            <a:pPr marL="2399665" marR="0" lvl="0" indent="0" defTabSz="914400" eaLnBrk="1" fontAlgn="auto" latinLnBrk="0" hangingPunct="1">
              <a:lnSpc>
                <a:spcPct val="100000"/>
              </a:lnSpc>
              <a:spcBef>
                <a:spcPts val="730"/>
              </a:spcBef>
              <a:spcAft>
                <a:spcPts val="0"/>
              </a:spcAft>
              <a:buClrTx/>
              <a:buSzTx/>
              <a:buFontTx/>
              <a:buNone/>
              <a:tabLst/>
              <a:defRPr/>
            </a:pPr>
            <a:r>
              <a:rPr kumimoji="0" lang="en-US" sz="2000" b="0" i="0" u="none" strike="noStrike" kern="0" cap="none" spc="-5" normalizeH="0" baseline="0" noProof="0" dirty="0">
                <a:ln>
                  <a:noFill/>
                </a:ln>
                <a:solidFill>
                  <a:srgbClr val="492217"/>
                </a:solidFill>
                <a:effectLst/>
                <a:uLnTx/>
                <a:uFillTx/>
                <a:latin typeface="Trebuchet MS"/>
                <a:ea typeface="+mj-ea"/>
              </a:rPr>
              <a:t>USER </a:t>
            </a:r>
            <a:r>
              <a:rPr kumimoji="0" lang="en-US" sz="2000" b="0" i="0" u="none" strike="noStrike" kern="0" cap="none" spc="-10" normalizeH="0" baseline="0" noProof="0" dirty="0">
                <a:ln>
                  <a:noFill/>
                </a:ln>
                <a:solidFill>
                  <a:srgbClr val="492217"/>
                </a:solidFill>
                <a:effectLst/>
                <a:uLnTx/>
                <a:uFillTx/>
                <a:latin typeface="Trebuchet MS"/>
                <a:ea typeface="+mj-ea"/>
              </a:rPr>
              <a:t>ID|MOVIE</a:t>
            </a:r>
            <a:r>
              <a:rPr kumimoji="0" lang="en-US" sz="2000" b="0" i="0" u="none" strike="noStrike" kern="0" cap="none" spc="10" normalizeH="0" baseline="0" noProof="0" dirty="0">
                <a:ln>
                  <a:noFill/>
                </a:ln>
                <a:solidFill>
                  <a:srgbClr val="492217"/>
                </a:solidFill>
                <a:effectLst/>
                <a:uLnTx/>
                <a:uFillTx/>
                <a:latin typeface="Trebuchet MS"/>
                <a:ea typeface="+mj-ea"/>
              </a:rPr>
              <a:t> </a:t>
            </a:r>
            <a:r>
              <a:rPr kumimoji="0" lang="en-US" sz="2000" b="0" i="0" u="none" strike="noStrike" kern="0" cap="none" spc="-25" normalizeH="0" baseline="0" noProof="0" dirty="0">
                <a:ln>
                  <a:noFill/>
                </a:ln>
                <a:solidFill>
                  <a:srgbClr val="492217"/>
                </a:solidFill>
                <a:effectLst/>
                <a:uLnTx/>
                <a:uFillTx/>
                <a:latin typeface="Trebuchet MS"/>
                <a:ea typeface="+mj-ea"/>
              </a:rPr>
              <a:t>ID|RATING|TIMESTAMP</a:t>
            </a:r>
            <a:endParaRPr kumimoji="0" lang="en-US" sz="2000" b="0" i="0" u="none" strike="noStrike" kern="0" cap="none" spc="0" normalizeH="0" baseline="0" noProof="0" dirty="0">
              <a:ln>
                <a:noFill/>
              </a:ln>
              <a:solidFill>
                <a:srgbClr val="492217"/>
              </a:solidFill>
              <a:effectLst/>
              <a:uLnTx/>
              <a:uFillTx/>
              <a:latin typeface="Trebuchet MS"/>
              <a:ea typeface="+mj-ea"/>
            </a:endParaRPr>
          </a:p>
        </p:txBody>
      </p:sp>
      <p:graphicFrame>
        <p:nvGraphicFramePr>
          <p:cNvPr id="8" name="object 3"/>
          <p:cNvGraphicFramePr>
            <a:graphicFrameLocks noGrp="1"/>
          </p:cNvGraphicFramePr>
          <p:nvPr>
            <p:extLst>
              <p:ext uri="{D42A27DB-BD31-4B8C-83A1-F6EECF244321}">
                <p14:modId xmlns:p14="http://schemas.microsoft.com/office/powerpoint/2010/main" val="3074256318"/>
              </p:ext>
            </p:extLst>
          </p:nvPr>
        </p:nvGraphicFramePr>
        <p:xfrm>
          <a:off x="2505709" y="2445032"/>
          <a:ext cx="4249053" cy="2926080"/>
        </p:xfrm>
        <a:graphic>
          <a:graphicData uri="http://schemas.openxmlformats.org/drawingml/2006/table">
            <a:tbl>
              <a:tblPr firstRow="1" bandRow="1">
                <a:tableStyleId>{5940675A-B579-460E-94D1-54222C63F5DA}</a:tableStyleId>
              </a:tblPr>
              <a:tblGrid>
                <a:gridCol w="827426">
                  <a:extLst>
                    <a:ext uri="{9D8B030D-6E8A-4147-A177-3AD203B41FA5}">
                      <a16:colId xmlns:a16="http://schemas.microsoft.com/office/drawing/2014/main" val="20000"/>
                    </a:ext>
                  </a:extLst>
                </a:gridCol>
                <a:gridCol w="1165123">
                  <a:extLst>
                    <a:ext uri="{9D8B030D-6E8A-4147-A177-3AD203B41FA5}">
                      <a16:colId xmlns:a16="http://schemas.microsoft.com/office/drawing/2014/main" val="20001"/>
                    </a:ext>
                  </a:extLst>
                </a:gridCol>
                <a:gridCol w="943897">
                  <a:extLst>
                    <a:ext uri="{9D8B030D-6E8A-4147-A177-3AD203B41FA5}">
                      <a16:colId xmlns:a16="http://schemas.microsoft.com/office/drawing/2014/main" val="20002"/>
                    </a:ext>
                  </a:extLst>
                </a:gridCol>
                <a:gridCol w="1312607">
                  <a:extLst>
                    <a:ext uri="{9D8B030D-6E8A-4147-A177-3AD203B41FA5}">
                      <a16:colId xmlns:a16="http://schemas.microsoft.com/office/drawing/2014/main" val="20003"/>
                    </a:ext>
                  </a:extLst>
                </a:gridCol>
              </a:tblGrid>
              <a:tr h="366395">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31750">
                        <a:lnSpc>
                          <a:spcPts val="2280"/>
                        </a:lnSpc>
                      </a:pPr>
                      <a:r>
                        <a:rPr sz="2000" spc="-15" dirty="0"/>
                        <a:t>196</a:t>
                      </a:r>
                      <a:endParaRPr sz="2000">
                        <a:latin typeface="Trebuchet MS"/>
                        <a:cs typeface="Trebuchet MS"/>
                      </a:endParaRPr>
                    </a:p>
                  </a:txBody>
                  <a:tcPr marL="0" marR="0" marT="0" marB="0"/>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259079">
                        <a:lnSpc>
                          <a:spcPts val="2280"/>
                        </a:lnSpc>
                      </a:pPr>
                      <a:r>
                        <a:rPr sz="2000" spc="-15" dirty="0"/>
                        <a:t>242</a:t>
                      </a:r>
                      <a:endParaRPr sz="2000">
                        <a:latin typeface="Trebuchet MS"/>
                        <a:cs typeface="Trebuchet MS"/>
                      </a:endParaRPr>
                    </a:p>
                  </a:txBody>
                  <a:tcPr marL="0" marR="0" marT="0" marB="0"/>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259079">
                        <a:lnSpc>
                          <a:spcPts val="2280"/>
                        </a:lnSpc>
                      </a:pPr>
                      <a:r>
                        <a:rPr sz="2000" dirty="0"/>
                        <a:t>3</a:t>
                      </a:r>
                      <a:endParaRPr sz="2000">
                        <a:latin typeface="Trebuchet MS"/>
                        <a:cs typeface="Trebuchet MS"/>
                      </a:endParaRPr>
                    </a:p>
                  </a:txBody>
                  <a:tcPr marL="0" marR="0" marT="0" marB="0"/>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R="24130" algn="r">
                        <a:lnSpc>
                          <a:spcPts val="2280"/>
                        </a:lnSpc>
                      </a:pPr>
                      <a:r>
                        <a:rPr sz="2000" spc="-15" dirty="0"/>
                        <a:t>881250949</a:t>
                      </a:r>
                      <a:endParaRPr sz="2000">
                        <a:latin typeface="Trebuchet MS"/>
                        <a:cs typeface="Trebuchet MS"/>
                      </a:endParaRPr>
                    </a:p>
                  </a:txBody>
                  <a:tcPr marL="0" marR="0" marT="0" marB="0"/>
                </a:tc>
                <a:extLst>
                  <a:ext uri="{0D108BD9-81ED-4DB2-BD59-A6C34878D82A}">
                    <a16:rowId xmlns:a16="http://schemas.microsoft.com/office/drawing/2014/main" val="10000"/>
                  </a:ext>
                </a:extLst>
              </a:tr>
              <a:tr h="438150">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31750">
                        <a:lnSpc>
                          <a:spcPct val="100000"/>
                        </a:lnSpc>
                        <a:spcBef>
                          <a:spcPts val="434"/>
                        </a:spcBef>
                      </a:pPr>
                      <a:r>
                        <a:rPr sz="2000" spc="-10" dirty="0"/>
                        <a:t>186</a:t>
                      </a:r>
                      <a:endParaRPr sz="2000">
                        <a:latin typeface="Trebuchet MS"/>
                        <a:cs typeface="Trebuchet MS"/>
                      </a:endParaRPr>
                    </a:p>
                  </a:txBody>
                  <a:tcPr marL="0" marR="0" marT="55244" marB="0"/>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259079">
                        <a:lnSpc>
                          <a:spcPct val="100000"/>
                        </a:lnSpc>
                        <a:spcBef>
                          <a:spcPts val="434"/>
                        </a:spcBef>
                      </a:pPr>
                      <a:r>
                        <a:rPr sz="2000" spc="-10" dirty="0"/>
                        <a:t>302</a:t>
                      </a:r>
                      <a:endParaRPr sz="2000">
                        <a:latin typeface="Trebuchet MS"/>
                        <a:cs typeface="Trebuchet MS"/>
                      </a:endParaRPr>
                    </a:p>
                  </a:txBody>
                  <a:tcPr marL="0" marR="0" marT="55244" marB="0"/>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259079">
                        <a:lnSpc>
                          <a:spcPct val="100000"/>
                        </a:lnSpc>
                        <a:spcBef>
                          <a:spcPts val="434"/>
                        </a:spcBef>
                      </a:pPr>
                      <a:r>
                        <a:rPr sz="2000" dirty="0"/>
                        <a:t>3</a:t>
                      </a:r>
                      <a:endParaRPr sz="2000">
                        <a:latin typeface="Trebuchet MS"/>
                        <a:cs typeface="Trebuchet MS"/>
                      </a:endParaRPr>
                    </a:p>
                  </a:txBody>
                  <a:tcPr marL="0" marR="0" marT="55244" marB="0"/>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R="24130" algn="r">
                        <a:lnSpc>
                          <a:spcPct val="100000"/>
                        </a:lnSpc>
                        <a:spcBef>
                          <a:spcPts val="434"/>
                        </a:spcBef>
                      </a:pPr>
                      <a:r>
                        <a:rPr sz="2000" spc="-10" dirty="0"/>
                        <a:t>891717742</a:t>
                      </a:r>
                      <a:endParaRPr sz="2000">
                        <a:latin typeface="Trebuchet MS"/>
                        <a:cs typeface="Trebuchet MS"/>
                      </a:endParaRPr>
                    </a:p>
                  </a:txBody>
                  <a:tcPr marL="0" marR="0" marT="55244" marB="0"/>
                </a:tc>
                <a:extLst>
                  <a:ext uri="{0D108BD9-81ED-4DB2-BD59-A6C34878D82A}">
                    <a16:rowId xmlns:a16="http://schemas.microsoft.com/office/drawing/2014/main" val="10001"/>
                  </a:ext>
                </a:extLst>
              </a:tr>
              <a:tr h="439420">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31750">
                        <a:lnSpc>
                          <a:spcPct val="100000"/>
                        </a:lnSpc>
                        <a:spcBef>
                          <a:spcPts val="445"/>
                        </a:spcBef>
                      </a:pPr>
                      <a:r>
                        <a:rPr sz="2000" spc="-15" dirty="0"/>
                        <a:t>196</a:t>
                      </a:r>
                      <a:endParaRPr sz="2000">
                        <a:latin typeface="Trebuchet MS"/>
                        <a:cs typeface="Trebuchet MS"/>
                      </a:endParaRPr>
                    </a:p>
                  </a:txBody>
                  <a:tcPr marL="0" marR="0" marT="56515" marB="0"/>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259079">
                        <a:lnSpc>
                          <a:spcPct val="100000"/>
                        </a:lnSpc>
                        <a:spcBef>
                          <a:spcPts val="445"/>
                        </a:spcBef>
                      </a:pPr>
                      <a:r>
                        <a:rPr sz="2000" spc="-15" dirty="0"/>
                        <a:t>377</a:t>
                      </a:r>
                      <a:endParaRPr sz="2000">
                        <a:latin typeface="Trebuchet MS"/>
                        <a:cs typeface="Trebuchet MS"/>
                      </a:endParaRPr>
                    </a:p>
                  </a:txBody>
                  <a:tcPr marL="0" marR="0" marT="56515" marB="0"/>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259079">
                        <a:lnSpc>
                          <a:spcPct val="100000"/>
                        </a:lnSpc>
                        <a:spcBef>
                          <a:spcPts val="445"/>
                        </a:spcBef>
                      </a:pPr>
                      <a:r>
                        <a:rPr sz="2000" dirty="0"/>
                        <a:t>1</a:t>
                      </a:r>
                      <a:endParaRPr sz="2000">
                        <a:latin typeface="Trebuchet MS"/>
                        <a:cs typeface="Trebuchet MS"/>
                      </a:endParaRPr>
                    </a:p>
                  </a:txBody>
                  <a:tcPr marL="0" marR="0" marT="56515" marB="0"/>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R="24130" algn="r">
                        <a:lnSpc>
                          <a:spcPct val="100000"/>
                        </a:lnSpc>
                        <a:spcBef>
                          <a:spcPts val="445"/>
                        </a:spcBef>
                      </a:pPr>
                      <a:r>
                        <a:rPr sz="2000" spc="-15" dirty="0"/>
                        <a:t>878887116</a:t>
                      </a:r>
                      <a:endParaRPr sz="2000">
                        <a:latin typeface="Trebuchet MS"/>
                        <a:cs typeface="Trebuchet MS"/>
                      </a:endParaRPr>
                    </a:p>
                  </a:txBody>
                  <a:tcPr marL="0" marR="0" marT="56515" marB="0"/>
                </a:tc>
                <a:extLst>
                  <a:ext uri="{0D108BD9-81ED-4DB2-BD59-A6C34878D82A}">
                    <a16:rowId xmlns:a16="http://schemas.microsoft.com/office/drawing/2014/main" val="10002"/>
                  </a:ext>
                </a:extLst>
              </a:tr>
              <a:tr h="439420">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31750">
                        <a:lnSpc>
                          <a:spcPct val="100000"/>
                        </a:lnSpc>
                        <a:spcBef>
                          <a:spcPts val="445"/>
                        </a:spcBef>
                      </a:pPr>
                      <a:r>
                        <a:rPr sz="2000" spc="-10" dirty="0"/>
                        <a:t>244</a:t>
                      </a:r>
                      <a:endParaRPr sz="2000">
                        <a:latin typeface="Trebuchet MS"/>
                        <a:cs typeface="Trebuchet MS"/>
                      </a:endParaRPr>
                    </a:p>
                  </a:txBody>
                  <a:tcPr marL="0" marR="0" marT="56515" marB="0"/>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259079">
                        <a:lnSpc>
                          <a:spcPct val="100000"/>
                        </a:lnSpc>
                        <a:spcBef>
                          <a:spcPts val="445"/>
                        </a:spcBef>
                      </a:pPr>
                      <a:r>
                        <a:rPr sz="2000" spc="-10" dirty="0"/>
                        <a:t>51</a:t>
                      </a:r>
                      <a:endParaRPr sz="2000">
                        <a:latin typeface="Trebuchet MS"/>
                        <a:cs typeface="Trebuchet MS"/>
                      </a:endParaRPr>
                    </a:p>
                  </a:txBody>
                  <a:tcPr marL="0" marR="0" marT="56515" marB="0"/>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259079">
                        <a:lnSpc>
                          <a:spcPct val="100000"/>
                        </a:lnSpc>
                        <a:spcBef>
                          <a:spcPts val="445"/>
                        </a:spcBef>
                      </a:pPr>
                      <a:r>
                        <a:rPr sz="2000" dirty="0"/>
                        <a:t>2</a:t>
                      </a:r>
                      <a:endParaRPr sz="2000">
                        <a:latin typeface="Trebuchet MS"/>
                        <a:cs typeface="Trebuchet MS"/>
                      </a:endParaRPr>
                    </a:p>
                  </a:txBody>
                  <a:tcPr marL="0" marR="0" marT="56515" marB="0"/>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R="24130" algn="r">
                        <a:lnSpc>
                          <a:spcPct val="100000"/>
                        </a:lnSpc>
                        <a:spcBef>
                          <a:spcPts val="445"/>
                        </a:spcBef>
                      </a:pPr>
                      <a:r>
                        <a:rPr sz="2000" spc="-10" dirty="0"/>
                        <a:t>880606923</a:t>
                      </a:r>
                      <a:endParaRPr sz="2000">
                        <a:latin typeface="Trebuchet MS"/>
                        <a:cs typeface="Trebuchet MS"/>
                      </a:endParaRPr>
                    </a:p>
                  </a:txBody>
                  <a:tcPr marL="0" marR="0" marT="56515" marB="0"/>
                </a:tc>
                <a:extLst>
                  <a:ext uri="{0D108BD9-81ED-4DB2-BD59-A6C34878D82A}">
                    <a16:rowId xmlns:a16="http://schemas.microsoft.com/office/drawing/2014/main" val="10003"/>
                  </a:ext>
                </a:extLst>
              </a:tr>
              <a:tr h="439420">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31750">
                        <a:lnSpc>
                          <a:spcPct val="100000"/>
                        </a:lnSpc>
                        <a:spcBef>
                          <a:spcPts val="445"/>
                        </a:spcBef>
                      </a:pPr>
                      <a:r>
                        <a:rPr sz="2000" spc="-15" dirty="0"/>
                        <a:t>166</a:t>
                      </a:r>
                      <a:endParaRPr sz="2000">
                        <a:latin typeface="Trebuchet MS"/>
                        <a:cs typeface="Trebuchet MS"/>
                      </a:endParaRPr>
                    </a:p>
                  </a:txBody>
                  <a:tcPr marL="0" marR="0" marT="56515" marB="0"/>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259079">
                        <a:lnSpc>
                          <a:spcPct val="100000"/>
                        </a:lnSpc>
                        <a:spcBef>
                          <a:spcPts val="445"/>
                        </a:spcBef>
                      </a:pPr>
                      <a:r>
                        <a:rPr sz="2000" spc="-15" dirty="0"/>
                        <a:t>346</a:t>
                      </a:r>
                      <a:endParaRPr sz="2000">
                        <a:latin typeface="Trebuchet MS"/>
                        <a:cs typeface="Trebuchet MS"/>
                      </a:endParaRPr>
                    </a:p>
                  </a:txBody>
                  <a:tcPr marL="0" marR="0" marT="56515" marB="0"/>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259079">
                        <a:lnSpc>
                          <a:spcPct val="100000"/>
                        </a:lnSpc>
                        <a:spcBef>
                          <a:spcPts val="445"/>
                        </a:spcBef>
                      </a:pPr>
                      <a:r>
                        <a:rPr sz="2000" dirty="0"/>
                        <a:t>1</a:t>
                      </a:r>
                      <a:endParaRPr sz="2000">
                        <a:latin typeface="Trebuchet MS"/>
                        <a:cs typeface="Trebuchet MS"/>
                      </a:endParaRPr>
                    </a:p>
                  </a:txBody>
                  <a:tcPr marL="0" marR="0" marT="56515" marB="0"/>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R="24130" algn="r">
                        <a:lnSpc>
                          <a:spcPct val="100000"/>
                        </a:lnSpc>
                        <a:spcBef>
                          <a:spcPts val="445"/>
                        </a:spcBef>
                      </a:pPr>
                      <a:r>
                        <a:rPr sz="2000" spc="-15" dirty="0"/>
                        <a:t>886397596</a:t>
                      </a:r>
                      <a:endParaRPr sz="2000">
                        <a:latin typeface="Trebuchet MS"/>
                        <a:cs typeface="Trebuchet MS"/>
                      </a:endParaRPr>
                    </a:p>
                  </a:txBody>
                  <a:tcPr marL="0" marR="0" marT="56515" marB="0"/>
                </a:tc>
                <a:extLst>
                  <a:ext uri="{0D108BD9-81ED-4DB2-BD59-A6C34878D82A}">
                    <a16:rowId xmlns:a16="http://schemas.microsoft.com/office/drawing/2014/main" val="10004"/>
                  </a:ext>
                </a:extLst>
              </a:tr>
              <a:tr h="437515">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31750">
                        <a:lnSpc>
                          <a:spcPct val="100000"/>
                        </a:lnSpc>
                        <a:spcBef>
                          <a:spcPts val="445"/>
                        </a:spcBef>
                      </a:pPr>
                      <a:r>
                        <a:rPr sz="2000" spc="-10" dirty="0"/>
                        <a:t>186</a:t>
                      </a:r>
                      <a:endParaRPr sz="2000">
                        <a:latin typeface="Trebuchet MS"/>
                        <a:cs typeface="Trebuchet MS"/>
                      </a:endParaRPr>
                    </a:p>
                  </a:txBody>
                  <a:tcPr marL="0" marR="0" marT="56515" marB="0"/>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259079">
                        <a:lnSpc>
                          <a:spcPct val="100000"/>
                        </a:lnSpc>
                        <a:spcBef>
                          <a:spcPts val="445"/>
                        </a:spcBef>
                      </a:pPr>
                      <a:r>
                        <a:rPr sz="2000" spc="-10" dirty="0"/>
                        <a:t>474</a:t>
                      </a:r>
                      <a:endParaRPr sz="2000">
                        <a:latin typeface="Trebuchet MS"/>
                        <a:cs typeface="Trebuchet MS"/>
                      </a:endParaRPr>
                    </a:p>
                  </a:txBody>
                  <a:tcPr marL="0" marR="0" marT="56515" marB="0"/>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259079">
                        <a:lnSpc>
                          <a:spcPct val="100000"/>
                        </a:lnSpc>
                        <a:spcBef>
                          <a:spcPts val="445"/>
                        </a:spcBef>
                      </a:pPr>
                      <a:r>
                        <a:rPr sz="2000" dirty="0"/>
                        <a:t>4</a:t>
                      </a:r>
                      <a:endParaRPr sz="2000">
                        <a:latin typeface="Trebuchet MS"/>
                        <a:cs typeface="Trebuchet MS"/>
                      </a:endParaRPr>
                    </a:p>
                  </a:txBody>
                  <a:tcPr marL="0" marR="0" marT="56515" marB="0"/>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R="24130" algn="r">
                        <a:lnSpc>
                          <a:spcPct val="100000"/>
                        </a:lnSpc>
                        <a:spcBef>
                          <a:spcPts val="445"/>
                        </a:spcBef>
                      </a:pPr>
                      <a:r>
                        <a:rPr sz="2000" spc="-10" dirty="0"/>
                        <a:t>884182806</a:t>
                      </a:r>
                      <a:endParaRPr sz="2000">
                        <a:latin typeface="Trebuchet MS"/>
                        <a:cs typeface="Trebuchet MS"/>
                      </a:endParaRPr>
                    </a:p>
                  </a:txBody>
                  <a:tcPr marL="0" marR="0" marT="56515" marB="0"/>
                </a:tc>
                <a:extLst>
                  <a:ext uri="{0D108BD9-81ED-4DB2-BD59-A6C34878D82A}">
                    <a16:rowId xmlns:a16="http://schemas.microsoft.com/office/drawing/2014/main" val="10005"/>
                  </a:ext>
                </a:extLst>
              </a:tr>
              <a:tr h="365760">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31750">
                        <a:lnSpc>
                          <a:spcPts val="2345"/>
                        </a:lnSpc>
                        <a:spcBef>
                          <a:spcPts val="434"/>
                        </a:spcBef>
                      </a:pPr>
                      <a:r>
                        <a:rPr sz="2000" spc="-15" dirty="0"/>
                        <a:t>186</a:t>
                      </a:r>
                      <a:endParaRPr sz="2000">
                        <a:latin typeface="Trebuchet MS"/>
                        <a:cs typeface="Trebuchet MS"/>
                      </a:endParaRPr>
                    </a:p>
                  </a:txBody>
                  <a:tcPr marL="0" marR="0" marT="55244" marB="0"/>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259079">
                        <a:lnSpc>
                          <a:spcPts val="2345"/>
                        </a:lnSpc>
                        <a:spcBef>
                          <a:spcPts val="434"/>
                        </a:spcBef>
                      </a:pPr>
                      <a:r>
                        <a:rPr sz="2000" spc="-15" dirty="0"/>
                        <a:t>265</a:t>
                      </a:r>
                      <a:endParaRPr sz="2000">
                        <a:latin typeface="Trebuchet MS"/>
                        <a:cs typeface="Trebuchet MS"/>
                      </a:endParaRPr>
                    </a:p>
                  </a:txBody>
                  <a:tcPr marL="0" marR="0" marT="55244" marB="0"/>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259079">
                        <a:lnSpc>
                          <a:spcPts val="2345"/>
                        </a:lnSpc>
                        <a:spcBef>
                          <a:spcPts val="434"/>
                        </a:spcBef>
                      </a:pPr>
                      <a:r>
                        <a:rPr sz="2000" dirty="0"/>
                        <a:t>2</a:t>
                      </a:r>
                      <a:endParaRPr sz="2000">
                        <a:latin typeface="Trebuchet MS"/>
                        <a:cs typeface="Trebuchet MS"/>
                      </a:endParaRPr>
                    </a:p>
                  </a:txBody>
                  <a:tcPr marL="0" marR="0" marT="55244" marB="0"/>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R="24130" algn="r">
                        <a:lnSpc>
                          <a:spcPts val="2345"/>
                        </a:lnSpc>
                        <a:spcBef>
                          <a:spcPts val="434"/>
                        </a:spcBef>
                      </a:pPr>
                      <a:r>
                        <a:rPr sz="2000" spc="-15" dirty="0"/>
                        <a:t>881171488</a:t>
                      </a:r>
                      <a:endParaRPr sz="2000" dirty="0">
                        <a:latin typeface="Trebuchet MS"/>
                        <a:cs typeface="Trebuchet MS"/>
                      </a:endParaRPr>
                    </a:p>
                  </a:txBody>
                  <a:tcPr marL="0" marR="0" marT="55244" marB="0"/>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2757867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pc="-5" dirty="0"/>
              <a:t>Map users to </a:t>
            </a:r>
            <a:r>
              <a:rPr lang="en-US" dirty="0"/>
              <a:t>movies </a:t>
            </a:r>
            <a:r>
              <a:rPr lang="en-US" spc="-5" dirty="0"/>
              <a:t>they</a:t>
            </a:r>
            <a:r>
              <a:rPr lang="en-US" spc="-85" dirty="0"/>
              <a:t> </a:t>
            </a:r>
            <a:r>
              <a:rPr lang="en-US" spc="-5" dirty="0"/>
              <a:t>watched</a:t>
            </a:r>
            <a:endParaRPr lang="en-US" dirty="0"/>
          </a:p>
        </p:txBody>
      </p:sp>
      <p:sp>
        <p:nvSpPr>
          <p:cNvPr id="3" name="Footer Placeholder 2"/>
          <p:cNvSpPr>
            <a:spLocks noGrp="1"/>
          </p:cNvSpPr>
          <p:nvPr>
            <p:ph type="ftr" sz="quarter" idx="11"/>
          </p:nvPr>
        </p:nvSpPr>
        <p:spPr/>
        <p:txBody>
          <a:bodyPr/>
          <a:lstStyle/>
          <a:p>
            <a:r>
              <a:rPr lang="sk-SK" dirty="0"/>
              <a:t>CSP554</a:t>
            </a:r>
            <a:r>
              <a:rPr lang="en-US" dirty="0"/>
              <a:t> Module 03b</a:t>
            </a:r>
          </a:p>
        </p:txBody>
      </p:sp>
      <p:sp>
        <p:nvSpPr>
          <p:cNvPr id="4" name="Slide Number Placeholder 3"/>
          <p:cNvSpPr>
            <a:spLocks noGrp="1"/>
          </p:cNvSpPr>
          <p:nvPr>
            <p:ph type="sldNum" sz="quarter" idx="12"/>
          </p:nvPr>
        </p:nvSpPr>
        <p:spPr/>
        <p:txBody>
          <a:bodyPr/>
          <a:lstStyle/>
          <a:p>
            <a:fld id="{9AA7C465-8597-4488-B68C-958448427716}" type="slidenum">
              <a:rPr lang="en-US" smtClean="0"/>
              <a:t>18</a:t>
            </a:fld>
            <a:endParaRPr lang="en-US" dirty="0"/>
          </a:p>
        </p:txBody>
      </p:sp>
      <p:sp>
        <p:nvSpPr>
          <p:cNvPr id="8" name="object 6"/>
          <p:cNvSpPr/>
          <p:nvPr/>
        </p:nvSpPr>
        <p:spPr>
          <a:xfrm>
            <a:off x="3378836" y="5089260"/>
            <a:ext cx="2059939" cy="441959"/>
          </a:xfrm>
          <a:custGeom>
            <a:avLst/>
            <a:gdLst/>
            <a:ahLst/>
            <a:cxnLst/>
            <a:rect l="l" t="t" r="r" b="b"/>
            <a:pathLst>
              <a:path w="2059939" h="441960">
                <a:moveTo>
                  <a:pt x="1986279" y="0"/>
                </a:moveTo>
                <a:lnTo>
                  <a:pt x="73660" y="0"/>
                </a:lnTo>
                <a:lnTo>
                  <a:pt x="45005" y="5794"/>
                </a:lnTo>
                <a:lnTo>
                  <a:pt x="21590" y="21589"/>
                </a:lnTo>
                <a:lnTo>
                  <a:pt x="5794" y="45005"/>
                </a:lnTo>
                <a:lnTo>
                  <a:pt x="0" y="73659"/>
                </a:lnTo>
                <a:lnTo>
                  <a:pt x="0" y="368299"/>
                </a:lnTo>
                <a:lnTo>
                  <a:pt x="5794" y="396954"/>
                </a:lnTo>
                <a:lnTo>
                  <a:pt x="21590" y="420369"/>
                </a:lnTo>
                <a:lnTo>
                  <a:pt x="45005" y="436165"/>
                </a:lnTo>
                <a:lnTo>
                  <a:pt x="73660" y="441959"/>
                </a:lnTo>
                <a:lnTo>
                  <a:pt x="1986279" y="441959"/>
                </a:lnTo>
                <a:lnTo>
                  <a:pt x="2014934" y="436165"/>
                </a:lnTo>
                <a:lnTo>
                  <a:pt x="2038350" y="420369"/>
                </a:lnTo>
                <a:lnTo>
                  <a:pt x="2054145" y="396954"/>
                </a:lnTo>
                <a:lnTo>
                  <a:pt x="2059939" y="368299"/>
                </a:lnTo>
                <a:lnTo>
                  <a:pt x="2059939" y="73659"/>
                </a:lnTo>
                <a:lnTo>
                  <a:pt x="2054145" y="45005"/>
                </a:lnTo>
                <a:lnTo>
                  <a:pt x="2038350" y="21589"/>
                </a:lnTo>
                <a:lnTo>
                  <a:pt x="2014934" y="5794"/>
                </a:lnTo>
                <a:lnTo>
                  <a:pt x="1986279" y="0"/>
                </a:lnTo>
                <a:close/>
              </a:path>
            </a:pathLst>
          </a:custGeom>
          <a:solidFill>
            <a:srgbClr val="F3C72D"/>
          </a:solidFill>
        </p:spPr>
        <p:txBody>
          <a:bodyPr wrap="square" lIns="0" tIns="0" rIns="0" bIns="0" rtlCol="0"/>
          <a:lstStyle/>
          <a:p>
            <a:endParaRPr/>
          </a:p>
        </p:txBody>
      </p:sp>
      <p:sp>
        <p:nvSpPr>
          <p:cNvPr id="9" name="object 7"/>
          <p:cNvSpPr/>
          <p:nvPr/>
        </p:nvSpPr>
        <p:spPr>
          <a:xfrm>
            <a:off x="3378939" y="5089260"/>
            <a:ext cx="2059939" cy="441959"/>
          </a:xfrm>
          <a:custGeom>
            <a:avLst/>
            <a:gdLst/>
            <a:ahLst/>
            <a:cxnLst/>
            <a:rect l="l" t="t" r="r" b="b"/>
            <a:pathLst>
              <a:path w="2059939" h="441960">
                <a:moveTo>
                  <a:pt x="1986176" y="0"/>
                </a:moveTo>
                <a:lnTo>
                  <a:pt x="73556" y="0"/>
                </a:lnTo>
                <a:lnTo>
                  <a:pt x="66063" y="380"/>
                </a:lnTo>
                <a:lnTo>
                  <a:pt x="21486" y="21589"/>
                </a:lnTo>
                <a:lnTo>
                  <a:pt x="1420" y="58800"/>
                </a:lnTo>
                <a:lnTo>
                  <a:pt x="0" y="71627"/>
                </a:lnTo>
                <a:lnTo>
                  <a:pt x="4" y="370458"/>
                </a:lnTo>
                <a:lnTo>
                  <a:pt x="12469" y="409447"/>
                </a:lnTo>
                <a:lnTo>
                  <a:pt x="44854" y="436117"/>
                </a:lnTo>
                <a:lnTo>
                  <a:pt x="73556" y="441959"/>
                </a:lnTo>
                <a:lnTo>
                  <a:pt x="1986176" y="441959"/>
                </a:lnTo>
                <a:lnTo>
                  <a:pt x="2027451" y="429386"/>
                </a:lnTo>
                <a:lnTo>
                  <a:pt x="2049089" y="406526"/>
                </a:lnTo>
                <a:lnTo>
                  <a:pt x="73556" y="406399"/>
                </a:lnTo>
                <a:lnTo>
                  <a:pt x="67841" y="406145"/>
                </a:lnTo>
                <a:lnTo>
                  <a:pt x="49786" y="398017"/>
                </a:lnTo>
                <a:lnTo>
                  <a:pt x="49045" y="398017"/>
                </a:lnTo>
                <a:lnTo>
                  <a:pt x="43965" y="392937"/>
                </a:lnTo>
                <a:lnTo>
                  <a:pt x="44899" y="392937"/>
                </a:lnTo>
                <a:lnTo>
                  <a:pt x="40028" y="386968"/>
                </a:lnTo>
                <a:lnTo>
                  <a:pt x="35456" y="370458"/>
                </a:lnTo>
                <a:lnTo>
                  <a:pt x="35456" y="73659"/>
                </a:lnTo>
                <a:lnTo>
                  <a:pt x="44519" y="49148"/>
                </a:lnTo>
                <a:lnTo>
                  <a:pt x="43965" y="49148"/>
                </a:lnTo>
                <a:lnTo>
                  <a:pt x="49045" y="44068"/>
                </a:lnTo>
                <a:lnTo>
                  <a:pt x="50118" y="44068"/>
                </a:lnTo>
                <a:lnTo>
                  <a:pt x="54887" y="40131"/>
                </a:lnTo>
                <a:lnTo>
                  <a:pt x="71524" y="35559"/>
                </a:lnTo>
                <a:lnTo>
                  <a:pt x="2049168" y="35559"/>
                </a:lnTo>
                <a:lnTo>
                  <a:pt x="2047263" y="32511"/>
                </a:lnTo>
                <a:lnTo>
                  <a:pt x="2014878" y="5841"/>
                </a:lnTo>
                <a:lnTo>
                  <a:pt x="1993669" y="380"/>
                </a:lnTo>
                <a:lnTo>
                  <a:pt x="1986176" y="0"/>
                </a:lnTo>
                <a:close/>
              </a:path>
              <a:path w="2059939" h="441960">
                <a:moveTo>
                  <a:pt x="2013662" y="394754"/>
                </a:moveTo>
                <a:lnTo>
                  <a:pt x="2004972" y="401827"/>
                </a:lnTo>
                <a:lnTo>
                  <a:pt x="2002813" y="402716"/>
                </a:lnTo>
                <a:lnTo>
                  <a:pt x="1999638" y="404113"/>
                </a:lnTo>
                <a:lnTo>
                  <a:pt x="1995955" y="405256"/>
                </a:lnTo>
                <a:lnTo>
                  <a:pt x="1992145" y="406018"/>
                </a:lnTo>
                <a:lnTo>
                  <a:pt x="1988208" y="406526"/>
                </a:lnTo>
                <a:lnTo>
                  <a:pt x="2049089" y="406526"/>
                </a:lnTo>
                <a:lnTo>
                  <a:pt x="2051073" y="403351"/>
                </a:lnTo>
                <a:lnTo>
                  <a:pt x="2053633" y="398017"/>
                </a:lnTo>
                <a:lnTo>
                  <a:pt x="2010814" y="398017"/>
                </a:lnTo>
                <a:lnTo>
                  <a:pt x="2013662" y="394754"/>
                </a:lnTo>
                <a:close/>
              </a:path>
              <a:path w="2059939" h="441960">
                <a:moveTo>
                  <a:pt x="43965" y="392937"/>
                </a:moveTo>
                <a:lnTo>
                  <a:pt x="49045" y="398017"/>
                </a:lnTo>
                <a:lnTo>
                  <a:pt x="47212" y="395771"/>
                </a:lnTo>
                <a:lnTo>
                  <a:pt x="43965" y="392937"/>
                </a:lnTo>
                <a:close/>
              </a:path>
              <a:path w="2059939" h="441960">
                <a:moveTo>
                  <a:pt x="47212" y="395771"/>
                </a:moveTo>
                <a:lnTo>
                  <a:pt x="49045" y="398017"/>
                </a:lnTo>
                <a:lnTo>
                  <a:pt x="49786" y="398017"/>
                </a:lnTo>
                <a:lnTo>
                  <a:pt x="47212" y="395771"/>
                </a:lnTo>
                <a:close/>
              </a:path>
              <a:path w="2059939" h="441960">
                <a:moveTo>
                  <a:pt x="2015894" y="392937"/>
                </a:moveTo>
                <a:lnTo>
                  <a:pt x="2013662" y="394754"/>
                </a:lnTo>
                <a:lnTo>
                  <a:pt x="2010814" y="398017"/>
                </a:lnTo>
                <a:lnTo>
                  <a:pt x="2015894" y="392937"/>
                </a:lnTo>
                <a:close/>
              </a:path>
              <a:path w="2059939" h="441960">
                <a:moveTo>
                  <a:pt x="2055578" y="392937"/>
                </a:moveTo>
                <a:lnTo>
                  <a:pt x="2015894" y="392937"/>
                </a:lnTo>
                <a:lnTo>
                  <a:pt x="2010814" y="398017"/>
                </a:lnTo>
                <a:lnTo>
                  <a:pt x="2053633" y="398017"/>
                </a:lnTo>
                <a:lnTo>
                  <a:pt x="2054121" y="397001"/>
                </a:lnTo>
                <a:lnTo>
                  <a:pt x="2055578" y="392937"/>
                </a:lnTo>
                <a:close/>
              </a:path>
              <a:path w="2059939" h="441960">
                <a:moveTo>
                  <a:pt x="44899" y="392937"/>
                </a:moveTo>
                <a:lnTo>
                  <a:pt x="43965" y="392937"/>
                </a:lnTo>
                <a:lnTo>
                  <a:pt x="47212" y="395771"/>
                </a:lnTo>
                <a:lnTo>
                  <a:pt x="44899" y="392937"/>
                </a:lnTo>
                <a:close/>
              </a:path>
              <a:path w="2059939" h="441960">
                <a:moveTo>
                  <a:pt x="2012544" y="46164"/>
                </a:moveTo>
                <a:lnTo>
                  <a:pt x="2024403" y="71627"/>
                </a:lnTo>
                <a:lnTo>
                  <a:pt x="2024277" y="366521"/>
                </a:lnTo>
                <a:lnTo>
                  <a:pt x="2013662" y="394754"/>
                </a:lnTo>
                <a:lnTo>
                  <a:pt x="2015894" y="392937"/>
                </a:lnTo>
                <a:lnTo>
                  <a:pt x="2055578" y="392937"/>
                </a:lnTo>
                <a:lnTo>
                  <a:pt x="2056534" y="390270"/>
                </a:lnTo>
                <a:lnTo>
                  <a:pt x="2058312" y="383158"/>
                </a:lnTo>
                <a:lnTo>
                  <a:pt x="2059455" y="375919"/>
                </a:lnTo>
                <a:lnTo>
                  <a:pt x="2059728" y="370458"/>
                </a:lnTo>
                <a:lnTo>
                  <a:pt x="2059733" y="71627"/>
                </a:lnTo>
                <a:lnTo>
                  <a:pt x="2059455" y="66166"/>
                </a:lnTo>
                <a:lnTo>
                  <a:pt x="2058312" y="58800"/>
                </a:lnTo>
                <a:lnTo>
                  <a:pt x="2056534" y="51688"/>
                </a:lnTo>
                <a:lnTo>
                  <a:pt x="2055624" y="49148"/>
                </a:lnTo>
                <a:lnTo>
                  <a:pt x="2015894" y="49148"/>
                </a:lnTo>
                <a:lnTo>
                  <a:pt x="2012544" y="46164"/>
                </a:lnTo>
                <a:close/>
              </a:path>
              <a:path w="2059939" h="441960">
                <a:moveTo>
                  <a:pt x="49045" y="44068"/>
                </a:moveTo>
                <a:lnTo>
                  <a:pt x="43965" y="49148"/>
                </a:lnTo>
                <a:lnTo>
                  <a:pt x="46061" y="47419"/>
                </a:lnTo>
                <a:lnTo>
                  <a:pt x="49045" y="44068"/>
                </a:lnTo>
                <a:close/>
              </a:path>
              <a:path w="2059939" h="441960">
                <a:moveTo>
                  <a:pt x="46061" y="47419"/>
                </a:moveTo>
                <a:lnTo>
                  <a:pt x="43965" y="49148"/>
                </a:lnTo>
                <a:lnTo>
                  <a:pt x="44519" y="49148"/>
                </a:lnTo>
                <a:lnTo>
                  <a:pt x="46061" y="47419"/>
                </a:lnTo>
                <a:close/>
              </a:path>
              <a:path w="2059939" h="441960">
                <a:moveTo>
                  <a:pt x="2010814" y="44068"/>
                </a:moveTo>
                <a:lnTo>
                  <a:pt x="2012544" y="46164"/>
                </a:lnTo>
                <a:lnTo>
                  <a:pt x="2015894" y="49148"/>
                </a:lnTo>
                <a:lnTo>
                  <a:pt x="2010814" y="44068"/>
                </a:lnTo>
                <a:close/>
              </a:path>
              <a:path w="2059939" h="441960">
                <a:moveTo>
                  <a:pt x="2053694" y="44068"/>
                </a:moveTo>
                <a:lnTo>
                  <a:pt x="2010814" y="44068"/>
                </a:lnTo>
                <a:lnTo>
                  <a:pt x="2015894" y="49148"/>
                </a:lnTo>
                <a:lnTo>
                  <a:pt x="2055624" y="49148"/>
                </a:lnTo>
                <a:lnTo>
                  <a:pt x="2054121" y="44957"/>
                </a:lnTo>
                <a:lnTo>
                  <a:pt x="2053694" y="44068"/>
                </a:lnTo>
                <a:close/>
              </a:path>
              <a:path w="2059939" h="441960">
                <a:moveTo>
                  <a:pt x="50118" y="44068"/>
                </a:moveTo>
                <a:lnTo>
                  <a:pt x="49045" y="44068"/>
                </a:lnTo>
                <a:lnTo>
                  <a:pt x="46061" y="47419"/>
                </a:lnTo>
                <a:lnTo>
                  <a:pt x="50118" y="44068"/>
                </a:lnTo>
                <a:close/>
              </a:path>
              <a:path w="2059939" h="441960">
                <a:moveTo>
                  <a:pt x="2049168" y="35559"/>
                </a:moveTo>
                <a:lnTo>
                  <a:pt x="1986176" y="35559"/>
                </a:lnTo>
                <a:lnTo>
                  <a:pt x="1991891" y="35940"/>
                </a:lnTo>
                <a:lnTo>
                  <a:pt x="1995574" y="36702"/>
                </a:lnTo>
                <a:lnTo>
                  <a:pt x="2012544" y="46164"/>
                </a:lnTo>
                <a:lnTo>
                  <a:pt x="2010814" y="44068"/>
                </a:lnTo>
                <a:lnTo>
                  <a:pt x="2053694" y="44068"/>
                </a:lnTo>
                <a:lnTo>
                  <a:pt x="2051073" y="38607"/>
                </a:lnTo>
                <a:lnTo>
                  <a:pt x="2049168" y="35559"/>
                </a:lnTo>
                <a:close/>
              </a:path>
            </a:pathLst>
          </a:custGeom>
          <a:solidFill>
            <a:srgbClr val="B3921F"/>
          </a:solidFill>
        </p:spPr>
        <p:txBody>
          <a:bodyPr wrap="square" lIns="0" tIns="0" rIns="0" bIns="0" rtlCol="0"/>
          <a:lstStyle/>
          <a:p>
            <a:endParaRPr/>
          </a:p>
        </p:txBody>
      </p:sp>
      <p:sp>
        <p:nvSpPr>
          <p:cNvPr id="10" name="object 8"/>
          <p:cNvSpPr txBox="1"/>
          <p:nvPr/>
        </p:nvSpPr>
        <p:spPr>
          <a:xfrm>
            <a:off x="238434" y="5144749"/>
            <a:ext cx="9053051" cy="1210588"/>
          </a:xfrm>
          <a:prstGeom prst="rect">
            <a:avLst/>
          </a:prstGeom>
        </p:spPr>
        <p:txBody>
          <a:bodyPr vert="horz" wrap="square" lIns="0" tIns="12700" rIns="0" bIns="0" rtlCol="0">
            <a:spAutoFit/>
          </a:bodyPr>
          <a:lstStyle/>
          <a:p>
            <a:pPr marR="487045" algn="ctr">
              <a:lnSpc>
                <a:spcPct val="100000"/>
              </a:lnSpc>
              <a:spcBef>
                <a:spcPts val="100"/>
              </a:spcBef>
            </a:pPr>
            <a:r>
              <a:rPr sz="1800" spc="-5" dirty="0">
                <a:latin typeface="Trebuchet MS"/>
                <a:cs typeface="Trebuchet MS"/>
              </a:rPr>
              <a:t>Mapper</a:t>
            </a:r>
            <a:endParaRPr sz="1800" dirty="0">
              <a:latin typeface="Trebuchet MS"/>
              <a:cs typeface="Trebuchet MS"/>
            </a:endParaRPr>
          </a:p>
          <a:p>
            <a:pPr>
              <a:lnSpc>
                <a:spcPct val="100000"/>
              </a:lnSpc>
            </a:pPr>
            <a:endParaRPr sz="2100" dirty="0">
              <a:latin typeface="Times New Roman"/>
              <a:cs typeface="Times New Roman"/>
            </a:endParaRPr>
          </a:p>
          <a:p>
            <a:pPr>
              <a:lnSpc>
                <a:spcPct val="100000"/>
              </a:lnSpc>
              <a:spcBef>
                <a:spcPts val="50"/>
              </a:spcBef>
            </a:pPr>
            <a:endParaRPr sz="2000" dirty="0">
              <a:latin typeface="Times New Roman"/>
              <a:cs typeface="Times New Roman"/>
            </a:endParaRPr>
          </a:p>
          <a:p>
            <a:pPr marL="12700">
              <a:lnSpc>
                <a:spcPct val="100000"/>
              </a:lnSpc>
            </a:pPr>
            <a:r>
              <a:rPr lang="en-US" sz="1800" spc="-10" dirty="0">
                <a:latin typeface="Trebuchet MS"/>
                <a:cs typeface="Trebuchet MS"/>
              </a:rPr>
              <a:t>&lt;</a:t>
            </a:r>
            <a:r>
              <a:rPr sz="1800" spc="-10" dirty="0">
                <a:latin typeface="Trebuchet MS"/>
                <a:cs typeface="Trebuchet MS"/>
              </a:rPr>
              <a:t>196</a:t>
            </a:r>
            <a:r>
              <a:rPr lang="en-US" sz="1800" spc="-10" dirty="0">
                <a:latin typeface="Trebuchet MS"/>
                <a:cs typeface="Trebuchet MS"/>
              </a:rPr>
              <a:t>, </a:t>
            </a:r>
            <a:r>
              <a:rPr sz="1800" spc="-10" dirty="0">
                <a:latin typeface="Trebuchet MS"/>
                <a:cs typeface="Trebuchet MS"/>
              </a:rPr>
              <a:t>242</a:t>
            </a:r>
            <a:r>
              <a:rPr lang="en-US" sz="1800" spc="-10" dirty="0">
                <a:latin typeface="Trebuchet MS"/>
                <a:cs typeface="Trebuchet MS"/>
              </a:rPr>
              <a:t>&gt; </a:t>
            </a:r>
            <a:r>
              <a:rPr sz="1800" spc="-10" dirty="0">
                <a:latin typeface="Trebuchet MS"/>
                <a:cs typeface="Trebuchet MS"/>
              </a:rPr>
              <a:t> </a:t>
            </a:r>
            <a:r>
              <a:rPr lang="en-US" sz="1800" spc="-10" dirty="0">
                <a:latin typeface="Trebuchet MS"/>
                <a:cs typeface="Trebuchet MS"/>
              </a:rPr>
              <a:t>&lt;</a:t>
            </a:r>
            <a:r>
              <a:rPr sz="1800" spc="-10" dirty="0">
                <a:latin typeface="Trebuchet MS"/>
                <a:cs typeface="Trebuchet MS"/>
              </a:rPr>
              <a:t>186</a:t>
            </a:r>
            <a:r>
              <a:rPr lang="en-US" sz="1800" spc="-10" dirty="0">
                <a:latin typeface="Trebuchet MS"/>
                <a:cs typeface="Trebuchet MS"/>
              </a:rPr>
              <a:t>, </a:t>
            </a:r>
            <a:r>
              <a:rPr sz="1800" spc="-10" dirty="0">
                <a:latin typeface="Trebuchet MS"/>
                <a:cs typeface="Trebuchet MS"/>
              </a:rPr>
              <a:t>302</a:t>
            </a:r>
            <a:r>
              <a:rPr lang="en-US" sz="1800" spc="-10" dirty="0">
                <a:latin typeface="Trebuchet MS"/>
                <a:cs typeface="Trebuchet MS"/>
              </a:rPr>
              <a:t>&gt;</a:t>
            </a:r>
            <a:r>
              <a:rPr sz="1800" spc="-10" dirty="0">
                <a:latin typeface="Trebuchet MS"/>
                <a:cs typeface="Trebuchet MS"/>
              </a:rPr>
              <a:t> </a:t>
            </a:r>
            <a:r>
              <a:rPr lang="en-US" sz="1800" spc="-10" dirty="0">
                <a:latin typeface="Trebuchet MS"/>
                <a:cs typeface="Trebuchet MS"/>
              </a:rPr>
              <a:t>&lt;</a:t>
            </a:r>
            <a:r>
              <a:rPr sz="1800" spc="-10" dirty="0">
                <a:latin typeface="Trebuchet MS"/>
                <a:cs typeface="Trebuchet MS"/>
              </a:rPr>
              <a:t>196</a:t>
            </a:r>
            <a:r>
              <a:rPr lang="en-US" sz="1800" spc="-10" dirty="0">
                <a:latin typeface="Trebuchet MS"/>
                <a:cs typeface="Trebuchet MS"/>
              </a:rPr>
              <a:t>, </a:t>
            </a:r>
            <a:r>
              <a:rPr sz="1800" spc="-10" dirty="0">
                <a:latin typeface="Trebuchet MS"/>
                <a:cs typeface="Trebuchet MS"/>
              </a:rPr>
              <a:t>377</a:t>
            </a:r>
            <a:r>
              <a:rPr lang="en-US" sz="1800" spc="-10" dirty="0">
                <a:latin typeface="Trebuchet MS"/>
                <a:cs typeface="Trebuchet MS"/>
              </a:rPr>
              <a:t>&gt;</a:t>
            </a:r>
            <a:r>
              <a:rPr sz="1800" spc="-10" dirty="0">
                <a:latin typeface="Trebuchet MS"/>
                <a:cs typeface="Trebuchet MS"/>
              </a:rPr>
              <a:t> </a:t>
            </a:r>
            <a:r>
              <a:rPr lang="en-US" sz="1800" spc="-10" dirty="0">
                <a:latin typeface="Trebuchet MS"/>
                <a:cs typeface="Trebuchet MS"/>
              </a:rPr>
              <a:t>&lt;</a:t>
            </a:r>
            <a:r>
              <a:rPr sz="1800" spc="-10" dirty="0">
                <a:latin typeface="Trebuchet MS"/>
                <a:cs typeface="Trebuchet MS"/>
              </a:rPr>
              <a:t>244</a:t>
            </a:r>
            <a:r>
              <a:rPr lang="en-US" sz="1800" spc="-10" dirty="0">
                <a:latin typeface="Trebuchet MS"/>
                <a:cs typeface="Trebuchet MS"/>
              </a:rPr>
              <a:t>, </a:t>
            </a:r>
            <a:r>
              <a:rPr sz="1800" spc="-10" dirty="0">
                <a:latin typeface="Trebuchet MS"/>
                <a:cs typeface="Trebuchet MS"/>
              </a:rPr>
              <a:t>51</a:t>
            </a:r>
            <a:r>
              <a:rPr lang="en-US" sz="1800" spc="-10" dirty="0">
                <a:latin typeface="Trebuchet MS"/>
                <a:cs typeface="Trebuchet MS"/>
              </a:rPr>
              <a:t>&gt;</a:t>
            </a:r>
            <a:r>
              <a:rPr sz="1800" spc="-10" dirty="0">
                <a:latin typeface="Trebuchet MS"/>
                <a:cs typeface="Trebuchet MS"/>
              </a:rPr>
              <a:t> </a:t>
            </a:r>
            <a:r>
              <a:rPr lang="en-US" sz="1800" spc="-10" dirty="0">
                <a:latin typeface="Trebuchet MS"/>
                <a:cs typeface="Trebuchet MS"/>
              </a:rPr>
              <a:t>&lt;</a:t>
            </a:r>
            <a:r>
              <a:rPr sz="1800" spc="-10" dirty="0">
                <a:latin typeface="Trebuchet MS"/>
                <a:cs typeface="Trebuchet MS"/>
              </a:rPr>
              <a:t>166</a:t>
            </a:r>
            <a:r>
              <a:rPr lang="en-US" sz="1800" spc="-10" dirty="0">
                <a:latin typeface="Trebuchet MS"/>
                <a:cs typeface="Trebuchet MS"/>
              </a:rPr>
              <a:t>, </a:t>
            </a:r>
            <a:r>
              <a:rPr sz="1800" spc="-10" dirty="0">
                <a:latin typeface="Trebuchet MS"/>
                <a:cs typeface="Trebuchet MS"/>
              </a:rPr>
              <a:t>346</a:t>
            </a:r>
            <a:r>
              <a:rPr lang="en-US" sz="1800" spc="-10" dirty="0">
                <a:latin typeface="Trebuchet MS"/>
                <a:cs typeface="Trebuchet MS"/>
              </a:rPr>
              <a:t>&gt;</a:t>
            </a:r>
            <a:r>
              <a:rPr sz="1800" spc="-10" dirty="0">
                <a:latin typeface="Trebuchet MS"/>
                <a:cs typeface="Trebuchet MS"/>
              </a:rPr>
              <a:t> </a:t>
            </a:r>
            <a:r>
              <a:rPr lang="en-US" sz="1800" spc="-10" dirty="0">
                <a:latin typeface="Trebuchet MS"/>
                <a:cs typeface="Trebuchet MS"/>
              </a:rPr>
              <a:t>&lt;</a:t>
            </a:r>
            <a:r>
              <a:rPr sz="1800" spc="-10" dirty="0">
                <a:latin typeface="Trebuchet MS"/>
                <a:cs typeface="Trebuchet MS"/>
              </a:rPr>
              <a:t>186</a:t>
            </a:r>
            <a:r>
              <a:rPr lang="en-US" sz="1800" spc="-10" dirty="0">
                <a:latin typeface="Trebuchet MS"/>
                <a:cs typeface="Trebuchet MS"/>
              </a:rPr>
              <a:t>, </a:t>
            </a:r>
            <a:r>
              <a:rPr sz="1800" spc="-10" dirty="0">
                <a:latin typeface="Trebuchet MS"/>
                <a:cs typeface="Trebuchet MS"/>
              </a:rPr>
              <a:t>274</a:t>
            </a:r>
            <a:r>
              <a:rPr lang="en-US" sz="1800" spc="-10" dirty="0">
                <a:latin typeface="Trebuchet MS"/>
                <a:cs typeface="Trebuchet MS"/>
              </a:rPr>
              <a:t>&gt;</a:t>
            </a:r>
            <a:r>
              <a:rPr sz="1800" spc="409" dirty="0">
                <a:latin typeface="Trebuchet MS"/>
                <a:cs typeface="Trebuchet MS"/>
              </a:rPr>
              <a:t> </a:t>
            </a:r>
            <a:r>
              <a:rPr lang="en-US" sz="1800" spc="409" dirty="0">
                <a:latin typeface="Trebuchet MS"/>
                <a:cs typeface="Trebuchet MS"/>
              </a:rPr>
              <a:t>&lt;</a:t>
            </a:r>
            <a:r>
              <a:rPr sz="1800" spc="-10" dirty="0">
                <a:latin typeface="Trebuchet MS"/>
                <a:cs typeface="Trebuchet MS"/>
              </a:rPr>
              <a:t>186</a:t>
            </a:r>
            <a:r>
              <a:rPr lang="en-US" sz="1800" spc="-10" dirty="0">
                <a:latin typeface="Trebuchet MS"/>
                <a:cs typeface="Trebuchet MS"/>
              </a:rPr>
              <a:t>, </a:t>
            </a:r>
            <a:r>
              <a:rPr sz="1800" spc="-10" dirty="0">
                <a:latin typeface="Trebuchet MS"/>
                <a:cs typeface="Trebuchet MS"/>
              </a:rPr>
              <a:t>265</a:t>
            </a:r>
            <a:r>
              <a:rPr lang="en-US" sz="1800" spc="-10" dirty="0">
                <a:latin typeface="Trebuchet MS"/>
                <a:cs typeface="Trebuchet MS"/>
              </a:rPr>
              <a:t>&gt;</a:t>
            </a:r>
            <a:endParaRPr sz="1800" dirty="0">
              <a:latin typeface="Trebuchet MS"/>
              <a:cs typeface="Trebuchet MS"/>
            </a:endParaRPr>
          </a:p>
        </p:txBody>
      </p:sp>
      <p:sp>
        <p:nvSpPr>
          <p:cNvPr id="11" name="object 9"/>
          <p:cNvSpPr/>
          <p:nvPr/>
        </p:nvSpPr>
        <p:spPr>
          <a:xfrm>
            <a:off x="4424045" y="5644249"/>
            <a:ext cx="76200" cy="363220"/>
          </a:xfrm>
          <a:custGeom>
            <a:avLst/>
            <a:gdLst/>
            <a:ahLst/>
            <a:cxnLst/>
            <a:rect l="l" t="t" r="r" b="b"/>
            <a:pathLst>
              <a:path w="76200" h="363220">
                <a:moveTo>
                  <a:pt x="25400" y="286892"/>
                </a:moveTo>
                <a:lnTo>
                  <a:pt x="0" y="286892"/>
                </a:lnTo>
                <a:lnTo>
                  <a:pt x="38100" y="363092"/>
                </a:lnTo>
                <a:lnTo>
                  <a:pt x="69850" y="299592"/>
                </a:lnTo>
                <a:lnTo>
                  <a:pt x="25400" y="299592"/>
                </a:lnTo>
                <a:lnTo>
                  <a:pt x="25400" y="286892"/>
                </a:lnTo>
                <a:close/>
              </a:path>
              <a:path w="76200" h="363220">
                <a:moveTo>
                  <a:pt x="38100" y="0"/>
                </a:moveTo>
                <a:lnTo>
                  <a:pt x="25400" y="0"/>
                </a:lnTo>
                <a:lnTo>
                  <a:pt x="25400" y="299592"/>
                </a:lnTo>
                <a:lnTo>
                  <a:pt x="38100" y="299592"/>
                </a:lnTo>
                <a:lnTo>
                  <a:pt x="38100" y="0"/>
                </a:lnTo>
                <a:close/>
              </a:path>
              <a:path w="76200" h="363220">
                <a:moveTo>
                  <a:pt x="76200" y="286892"/>
                </a:moveTo>
                <a:lnTo>
                  <a:pt x="38100" y="286892"/>
                </a:lnTo>
                <a:lnTo>
                  <a:pt x="38100" y="299592"/>
                </a:lnTo>
                <a:lnTo>
                  <a:pt x="69850" y="299592"/>
                </a:lnTo>
                <a:lnTo>
                  <a:pt x="76200" y="286892"/>
                </a:lnTo>
                <a:close/>
              </a:path>
            </a:pathLst>
          </a:custGeom>
          <a:solidFill>
            <a:srgbClr val="F3C72D"/>
          </a:solidFill>
        </p:spPr>
        <p:txBody>
          <a:bodyPr wrap="square" lIns="0" tIns="0" rIns="0" bIns="0" rtlCol="0"/>
          <a:lstStyle/>
          <a:p>
            <a:endParaRPr/>
          </a:p>
        </p:txBody>
      </p:sp>
      <p:pic>
        <p:nvPicPr>
          <p:cNvPr id="14" name="Picture 13">
            <a:extLst>
              <a:ext uri="{FF2B5EF4-FFF2-40B4-BE49-F238E27FC236}">
                <a16:creationId xmlns:a16="http://schemas.microsoft.com/office/drawing/2014/main" id="{EF41571A-D26C-2645-A917-A6A02B437684}"/>
              </a:ext>
            </a:extLst>
          </p:cNvPr>
          <p:cNvPicPr>
            <a:picLocks noChangeAspect="1"/>
          </p:cNvPicPr>
          <p:nvPr/>
        </p:nvPicPr>
        <p:blipFill>
          <a:blip r:embed="rId2"/>
          <a:stretch>
            <a:fillRect/>
          </a:stretch>
        </p:blipFill>
        <p:spPr>
          <a:xfrm>
            <a:off x="979334" y="1437766"/>
            <a:ext cx="6276873" cy="2801328"/>
          </a:xfrm>
          <a:prstGeom prst="rect">
            <a:avLst/>
          </a:prstGeom>
        </p:spPr>
      </p:pic>
      <p:sp>
        <p:nvSpPr>
          <p:cNvPr id="15" name="TextBox 14">
            <a:extLst>
              <a:ext uri="{FF2B5EF4-FFF2-40B4-BE49-F238E27FC236}">
                <a16:creationId xmlns:a16="http://schemas.microsoft.com/office/drawing/2014/main" id="{93DFF43E-A67C-DE49-92C0-F6EE2C5AA5BA}"/>
              </a:ext>
            </a:extLst>
          </p:cNvPr>
          <p:cNvSpPr txBox="1"/>
          <p:nvPr/>
        </p:nvSpPr>
        <p:spPr>
          <a:xfrm>
            <a:off x="2654710" y="4239094"/>
            <a:ext cx="3610797" cy="830997"/>
          </a:xfrm>
          <a:prstGeom prst="rect">
            <a:avLst/>
          </a:prstGeom>
          <a:noFill/>
        </p:spPr>
        <p:txBody>
          <a:bodyPr wrap="none" rtlCol="0">
            <a:spAutoFit/>
          </a:bodyPr>
          <a:lstStyle/>
          <a:p>
            <a:r>
              <a:rPr lang="en-US" sz="1600" dirty="0"/>
              <a:t>&lt;fileOffset1, “196 242 3 881250949”&gt;</a:t>
            </a:r>
          </a:p>
          <a:p>
            <a:pPr algn="ctr"/>
            <a:r>
              <a:rPr lang="en-US" sz="1600" dirty="0"/>
              <a:t>…</a:t>
            </a:r>
          </a:p>
          <a:p>
            <a:pPr algn="ctr"/>
            <a:r>
              <a:rPr lang="en-US" sz="1600" dirty="0"/>
              <a:t>&lt;</a:t>
            </a:r>
            <a:r>
              <a:rPr lang="en-US" sz="1600" dirty="0" err="1"/>
              <a:t>fileOffsetN</a:t>
            </a:r>
            <a:r>
              <a:rPr lang="en-US" sz="1600" dirty="0"/>
              <a:t>, “186 265 2 881171488”&gt;</a:t>
            </a:r>
          </a:p>
        </p:txBody>
      </p:sp>
    </p:spTree>
    <p:extLst>
      <p:ext uri="{BB962C8B-B14F-4D97-AF65-F5344CB8AC3E}">
        <p14:creationId xmlns:p14="http://schemas.microsoft.com/office/powerpoint/2010/main" val="13635382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Extract </a:t>
            </a:r>
            <a:r>
              <a:rPr lang="en-US" sz="3200" spc="-5" dirty="0"/>
              <a:t>and </a:t>
            </a:r>
            <a:r>
              <a:rPr lang="en-US" sz="3200" dirty="0"/>
              <a:t>Organize </a:t>
            </a:r>
            <a:r>
              <a:rPr lang="en-US" sz="3200" spc="-10" dirty="0"/>
              <a:t>What </a:t>
            </a:r>
            <a:r>
              <a:rPr lang="en-US" sz="3200" spc="-110" dirty="0"/>
              <a:t>We </a:t>
            </a:r>
            <a:r>
              <a:rPr lang="en-US" sz="3200" dirty="0"/>
              <a:t>Care  About</a:t>
            </a:r>
          </a:p>
        </p:txBody>
      </p:sp>
      <p:sp>
        <p:nvSpPr>
          <p:cNvPr id="3" name="Footer Placeholder 2"/>
          <p:cNvSpPr>
            <a:spLocks noGrp="1"/>
          </p:cNvSpPr>
          <p:nvPr>
            <p:ph type="ftr" sz="quarter" idx="11"/>
          </p:nvPr>
        </p:nvSpPr>
        <p:spPr/>
        <p:txBody>
          <a:bodyPr/>
          <a:lstStyle/>
          <a:p>
            <a:r>
              <a:rPr lang="sk-SK" dirty="0"/>
              <a:t>CSP554</a:t>
            </a:r>
            <a:r>
              <a:rPr lang="en-US" dirty="0"/>
              <a:t> Module 03b</a:t>
            </a:r>
          </a:p>
        </p:txBody>
      </p:sp>
      <p:sp>
        <p:nvSpPr>
          <p:cNvPr id="4" name="Slide Number Placeholder 3"/>
          <p:cNvSpPr>
            <a:spLocks noGrp="1"/>
          </p:cNvSpPr>
          <p:nvPr>
            <p:ph type="sldNum" sz="quarter" idx="12"/>
          </p:nvPr>
        </p:nvSpPr>
        <p:spPr/>
        <p:txBody>
          <a:bodyPr/>
          <a:lstStyle/>
          <a:p>
            <a:fld id="{9AA7C465-8597-4488-B68C-958448427716}" type="slidenum">
              <a:rPr lang="en-US" smtClean="0"/>
              <a:t>19</a:t>
            </a:fld>
            <a:endParaRPr lang="en-US" dirty="0"/>
          </a:p>
        </p:txBody>
      </p:sp>
      <p:sp>
        <p:nvSpPr>
          <p:cNvPr id="6" name="object 8">
            <a:extLst>
              <a:ext uri="{FF2B5EF4-FFF2-40B4-BE49-F238E27FC236}">
                <a16:creationId xmlns:a16="http://schemas.microsoft.com/office/drawing/2014/main" id="{6D57C918-243D-C84C-8864-A990E61D6F5F}"/>
              </a:ext>
            </a:extLst>
          </p:cNvPr>
          <p:cNvSpPr txBox="1"/>
          <p:nvPr/>
        </p:nvSpPr>
        <p:spPr>
          <a:xfrm>
            <a:off x="457200" y="2831401"/>
            <a:ext cx="9053051" cy="597599"/>
          </a:xfrm>
          <a:prstGeom prst="rect">
            <a:avLst/>
          </a:prstGeom>
        </p:spPr>
        <p:txBody>
          <a:bodyPr vert="horz" wrap="square" lIns="0" tIns="12700" rIns="0" bIns="0" rtlCol="0">
            <a:spAutoFit/>
          </a:bodyPr>
          <a:lstStyle/>
          <a:p>
            <a:pPr marR="487045" algn="ctr">
              <a:lnSpc>
                <a:spcPct val="100000"/>
              </a:lnSpc>
              <a:spcBef>
                <a:spcPts val="100"/>
              </a:spcBef>
            </a:pPr>
            <a:endParaRPr sz="2000" dirty="0">
              <a:latin typeface="Times New Roman"/>
              <a:cs typeface="Times New Roman"/>
            </a:endParaRPr>
          </a:p>
          <a:p>
            <a:pPr marL="12700">
              <a:lnSpc>
                <a:spcPct val="100000"/>
              </a:lnSpc>
            </a:pPr>
            <a:r>
              <a:rPr lang="en-US" spc="-10" dirty="0">
                <a:latin typeface="Trebuchet MS"/>
                <a:cs typeface="Trebuchet MS"/>
              </a:rPr>
              <a:t>&lt;</a:t>
            </a:r>
            <a:r>
              <a:rPr spc="-10" dirty="0">
                <a:latin typeface="Trebuchet MS"/>
                <a:cs typeface="Trebuchet MS"/>
              </a:rPr>
              <a:t>196</a:t>
            </a:r>
            <a:r>
              <a:rPr lang="en-US" spc="-10" dirty="0">
                <a:latin typeface="Trebuchet MS"/>
                <a:cs typeface="Trebuchet MS"/>
              </a:rPr>
              <a:t>, </a:t>
            </a:r>
            <a:r>
              <a:rPr spc="-10" dirty="0">
                <a:latin typeface="Trebuchet MS"/>
                <a:cs typeface="Trebuchet MS"/>
              </a:rPr>
              <a:t>242</a:t>
            </a:r>
            <a:r>
              <a:rPr lang="en-US" spc="-10" dirty="0">
                <a:latin typeface="Trebuchet MS"/>
                <a:cs typeface="Trebuchet MS"/>
              </a:rPr>
              <a:t>&gt; </a:t>
            </a:r>
            <a:r>
              <a:rPr spc="-10" dirty="0">
                <a:latin typeface="Trebuchet MS"/>
                <a:cs typeface="Trebuchet MS"/>
              </a:rPr>
              <a:t> </a:t>
            </a:r>
            <a:r>
              <a:rPr lang="en-US" spc="-10" dirty="0">
                <a:latin typeface="Trebuchet MS"/>
                <a:cs typeface="Trebuchet MS"/>
              </a:rPr>
              <a:t>&lt;</a:t>
            </a:r>
            <a:r>
              <a:rPr spc="-10" dirty="0">
                <a:latin typeface="Trebuchet MS"/>
                <a:cs typeface="Trebuchet MS"/>
              </a:rPr>
              <a:t>186</a:t>
            </a:r>
            <a:r>
              <a:rPr lang="en-US" spc="-10" dirty="0">
                <a:latin typeface="Trebuchet MS"/>
                <a:cs typeface="Trebuchet MS"/>
              </a:rPr>
              <a:t>, </a:t>
            </a:r>
            <a:r>
              <a:rPr spc="-10" dirty="0">
                <a:latin typeface="Trebuchet MS"/>
                <a:cs typeface="Trebuchet MS"/>
              </a:rPr>
              <a:t>302</a:t>
            </a:r>
            <a:r>
              <a:rPr lang="en-US" spc="-10" dirty="0">
                <a:latin typeface="Trebuchet MS"/>
                <a:cs typeface="Trebuchet MS"/>
              </a:rPr>
              <a:t>&gt;</a:t>
            </a:r>
            <a:r>
              <a:rPr spc="-10" dirty="0">
                <a:latin typeface="Trebuchet MS"/>
                <a:cs typeface="Trebuchet MS"/>
              </a:rPr>
              <a:t> </a:t>
            </a:r>
            <a:r>
              <a:rPr lang="en-US" spc="-10" dirty="0">
                <a:latin typeface="Trebuchet MS"/>
                <a:cs typeface="Trebuchet MS"/>
              </a:rPr>
              <a:t>&lt;</a:t>
            </a:r>
            <a:r>
              <a:rPr spc="-10" dirty="0">
                <a:latin typeface="Trebuchet MS"/>
                <a:cs typeface="Trebuchet MS"/>
              </a:rPr>
              <a:t>196</a:t>
            </a:r>
            <a:r>
              <a:rPr lang="en-US" spc="-10" dirty="0">
                <a:latin typeface="Trebuchet MS"/>
                <a:cs typeface="Trebuchet MS"/>
              </a:rPr>
              <a:t>, </a:t>
            </a:r>
            <a:r>
              <a:rPr spc="-10" dirty="0">
                <a:latin typeface="Trebuchet MS"/>
                <a:cs typeface="Trebuchet MS"/>
              </a:rPr>
              <a:t>377</a:t>
            </a:r>
            <a:r>
              <a:rPr lang="en-US" spc="-10" dirty="0">
                <a:latin typeface="Trebuchet MS"/>
                <a:cs typeface="Trebuchet MS"/>
              </a:rPr>
              <a:t>&gt;</a:t>
            </a:r>
            <a:r>
              <a:rPr spc="-10" dirty="0">
                <a:latin typeface="Trebuchet MS"/>
                <a:cs typeface="Trebuchet MS"/>
              </a:rPr>
              <a:t> </a:t>
            </a:r>
            <a:r>
              <a:rPr lang="en-US" spc="-10" dirty="0">
                <a:latin typeface="Trebuchet MS"/>
                <a:cs typeface="Trebuchet MS"/>
              </a:rPr>
              <a:t>&lt;</a:t>
            </a:r>
            <a:r>
              <a:rPr spc="-10" dirty="0">
                <a:latin typeface="Trebuchet MS"/>
                <a:cs typeface="Trebuchet MS"/>
              </a:rPr>
              <a:t>244</a:t>
            </a:r>
            <a:r>
              <a:rPr lang="en-US" spc="-10" dirty="0">
                <a:latin typeface="Trebuchet MS"/>
                <a:cs typeface="Trebuchet MS"/>
              </a:rPr>
              <a:t>, </a:t>
            </a:r>
            <a:r>
              <a:rPr spc="-10" dirty="0">
                <a:latin typeface="Trebuchet MS"/>
                <a:cs typeface="Trebuchet MS"/>
              </a:rPr>
              <a:t>51</a:t>
            </a:r>
            <a:r>
              <a:rPr lang="en-US" spc="-10" dirty="0">
                <a:latin typeface="Trebuchet MS"/>
                <a:cs typeface="Trebuchet MS"/>
              </a:rPr>
              <a:t>&gt;</a:t>
            </a:r>
            <a:r>
              <a:rPr spc="-10" dirty="0">
                <a:latin typeface="Trebuchet MS"/>
                <a:cs typeface="Trebuchet MS"/>
              </a:rPr>
              <a:t> </a:t>
            </a:r>
            <a:r>
              <a:rPr lang="en-US" spc="-10" dirty="0">
                <a:latin typeface="Trebuchet MS"/>
                <a:cs typeface="Trebuchet MS"/>
              </a:rPr>
              <a:t>&lt;</a:t>
            </a:r>
            <a:r>
              <a:rPr spc="-10" dirty="0">
                <a:latin typeface="Trebuchet MS"/>
                <a:cs typeface="Trebuchet MS"/>
              </a:rPr>
              <a:t>166</a:t>
            </a:r>
            <a:r>
              <a:rPr lang="en-US" spc="-10" dirty="0">
                <a:latin typeface="Trebuchet MS"/>
                <a:cs typeface="Trebuchet MS"/>
              </a:rPr>
              <a:t>, </a:t>
            </a:r>
            <a:r>
              <a:rPr spc="-10" dirty="0">
                <a:latin typeface="Trebuchet MS"/>
                <a:cs typeface="Trebuchet MS"/>
              </a:rPr>
              <a:t>346</a:t>
            </a:r>
            <a:r>
              <a:rPr lang="en-US" spc="-10" dirty="0">
                <a:latin typeface="Trebuchet MS"/>
                <a:cs typeface="Trebuchet MS"/>
              </a:rPr>
              <a:t>&gt;</a:t>
            </a:r>
            <a:r>
              <a:rPr spc="-10" dirty="0">
                <a:latin typeface="Trebuchet MS"/>
                <a:cs typeface="Trebuchet MS"/>
              </a:rPr>
              <a:t> </a:t>
            </a:r>
            <a:r>
              <a:rPr lang="en-US" spc="-10" dirty="0">
                <a:latin typeface="Trebuchet MS"/>
                <a:cs typeface="Trebuchet MS"/>
              </a:rPr>
              <a:t>&lt;</a:t>
            </a:r>
            <a:r>
              <a:rPr spc="-10" dirty="0">
                <a:latin typeface="Trebuchet MS"/>
                <a:cs typeface="Trebuchet MS"/>
              </a:rPr>
              <a:t>186</a:t>
            </a:r>
            <a:r>
              <a:rPr lang="en-US" spc="-10" dirty="0">
                <a:latin typeface="Trebuchet MS"/>
                <a:cs typeface="Trebuchet MS"/>
              </a:rPr>
              <a:t>, </a:t>
            </a:r>
            <a:r>
              <a:rPr spc="-10" dirty="0">
                <a:latin typeface="Trebuchet MS"/>
                <a:cs typeface="Trebuchet MS"/>
              </a:rPr>
              <a:t>274</a:t>
            </a:r>
            <a:r>
              <a:rPr lang="en-US" spc="-10" dirty="0">
                <a:latin typeface="Trebuchet MS"/>
                <a:cs typeface="Trebuchet MS"/>
              </a:rPr>
              <a:t>&gt;</a:t>
            </a:r>
            <a:r>
              <a:rPr spc="409" dirty="0">
                <a:latin typeface="Trebuchet MS"/>
                <a:cs typeface="Trebuchet MS"/>
              </a:rPr>
              <a:t> </a:t>
            </a:r>
            <a:r>
              <a:rPr lang="en-US" spc="409" dirty="0">
                <a:latin typeface="Trebuchet MS"/>
                <a:cs typeface="Trebuchet MS"/>
              </a:rPr>
              <a:t>&lt;</a:t>
            </a:r>
            <a:r>
              <a:rPr spc="-10" dirty="0">
                <a:latin typeface="Trebuchet MS"/>
                <a:cs typeface="Trebuchet MS"/>
              </a:rPr>
              <a:t>186</a:t>
            </a:r>
            <a:r>
              <a:rPr lang="en-US" spc="-10" dirty="0">
                <a:latin typeface="Trebuchet MS"/>
                <a:cs typeface="Trebuchet MS"/>
              </a:rPr>
              <a:t>, </a:t>
            </a:r>
            <a:r>
              <a:rPr spc="-10" dirty="0">
                <a:latin typeface="Trebuchet MS"/>
                <a:cs typeface="Trebuchet MS"/>
              </a:rPr>
              <a:t>265</a:t>
            </a:r>
            <a:r>
              <a:rPr lang="en-US" spc="-10" dirty="0">
                <a:latin typeface="Trebuchet MS"/>
                <a:cs typeface="Trebuchet MS"/>
              </a:rPr>
              <a:t>&gt;</a:t>
            </a:r>
            <a:endParaRPr dirty="0">
              <a:latin typeface="Trebuchet MS"/>
              <a:cs typeface="Trebuchet MS"/>
            </a:endParaRPr>
          </a:p>
        </p:txBody>
      </p:sp>
    </p:spTree>
    <p:extLst>
      <p:ext uri="{BB962C8B-B14F-4D97-AF65-F5344CB8AC3E}">
        <p14:creationId xmlns:p14="http://schemas.microsoft.com/office/powerpoint/2010/main" val="27653578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Processing Big Data</a:t>
            </a:r>
          </a:p>
        </p:txBody>
      </p:sp>
      <p:sp>
        <p:nvSpPr>
          <p:cNvPr id="3" name="Content Placeholder 2"/>
          <p:cNvSpPr>
            <a:spLocks noGrp="1"/>
          </p:cNvSpPr>
          <p:nvPr>
            <p:ph idx="1"/>
          </p:nvPr>
        </p:nvSpPr>
        <p:spPr/>
        <p:txBody>
          <a:bodyPr>
            <a:normAutofit fontScale="92500" lnSpcReduction="20000"/>
          </a:bodyPr>
          <a:lstStyle/>
          <a:p>
            <a:r>
              <a:rPr lang="en-US" dirty="0"/>
              <a:t>The only feasible approach to tackling large data problems today is to divide and conquer, a fundamental concept in computer science </a:t>
            </a:r>
          </a:p>
          <a:p>
            <a:r>
              <a:rPr lang="en-US" dirty="0"/>
              <a:t>The basic idea is to partition a large problem into smaller sub-problems. </a:t>
            </a:r>
          </a:p>
          <a:p>
            <a:r>
              <a:rPr lang="en-US" dirty="0"/>
              <a:t>To the extent that the sub-problems are independent, they can be tackled in parallel by different workers</a:t>
            </a:r>
          </a:p>
          <a:p>
            <a:pPr lvl="1"/>
            <a:r>
              <a:rPr lang="en-US" dirty="0"/>
              <a:t>Threads in a processor core, cores in a multi-core processor</a:t>
            </a:r>
          </a:p>
          <a:p>
            <a:pPr lvl="1"/>
            <a:r>
              <a:rPr lang="en-US" dirty="0"/>
              <a:t>Multiple processors in a machine, or many machines in a cluster</a:t>
            </a:r>
          </a:p>
          <a:p>
            <a:r>
              <a:rPr lang="en-US" dirty="0"/>
              <a:t>Intermediate results from each individual worker are then combined to yield the final output</a:t>
            </a:r>
          </a:p>
          <a:p>
            <a:r>
              <a:rPr lang="en-US" dirty="0"/>
              <a:t>The general principles behind divide-and-conquer algorithms are broadly applicable to a wide range of problems in many different application domains</a:t>
            </a:r>
          </a:p>
          <a:p>
            <a:r>
              <a:rPr lang="en-US" dirty="0"/>
              <a:t>However, the details of algorithm implementation are varied and complex</a:t>
            </a:r>
          </a:p>
          <a:p>
            <a:endParaRPr lang="en-US" dirty="0"/>
          </a:p>
        </p:txBody>
      </p:sp>
      <p:sp>
        <p:nvSpPr>
          <p:cNvPr id="4" name="Footer Placeholder 3"/>
          <p:cNvSpPr>
            <a:spLocks noGrp="1"/>
          </p:cNvSpPr>
          <p:nvPr>
            <p:ph type="ftr" sz="quarter" idx="11"/>
          </p:nvPr>
        </p:nvSpPr>
        <p:spPr/>
        <p:txBody>
          <a:bodyPr/>
          <a:lstStyle/>
          <a:p>
            <a:r>
              <a:rPr lang="sk-SK" dirty="0"/>
              <a:t>CSP554</a:t>
            </a:r>
            <a:r>
              <a:rPr lang="en-US" dirty="0"/>
              <a:t> Module 03b</a:t>
            </a:r>
          </a:p>
        </p:txBody>
      </p:sp>
      <p:sp>
        <p:nvSpPr>
          <p:cNvPr id="5" name="Slide Number Placeholder 4"/>
          <p:cNvSpPr>
            <a:spLocks noGrp="1"/>
          </p:cNvSpPr>
          <p:nvPr>
            <p:ph type="sldNum" sz="quarter" idx="12"/>
          </p:nvPr>
        </p:nvSpPr>
        <p:spPr/>
        <p:txBody>
          <a:bodyPr/>
          <a:lstStyle/>
          <a:p>
            <a:fld id="{9AA7C465-8597-4488-B68C-958448427716}" type="slidenum">
              <a:rPr lang="en-US" smtClean="0"/>
              <a:t>2</a:t>
            </a:fld>
            <a:endParaRPr lang="en-US" dirty="0"/>
          </a:p>
        </p:txBody>
      </p:sp>
    </p:spTree>
    <p:extLst>
      <p:ext uri="{BB962C8B-B14F-4D97-AF65-F5344CB8AC3E}">
        <p14:creationId xmlns:p14="http://schemas.microsoft.com/office/powerpoint/2010/main" val="10585613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pc="-25" dirty="0"/>
              <a:t>MapReduce</a:t>
            </a:r>
            <a:r>
              <a:rPr lang="en-US" spc="-10" dirty="0"/>
              <a:t> </a:t>
            </a:r>
            <a:r>
              <a:rPr lang="en-US" dirty="0"/>
              <a:t>Sorts	</a:t>
            </a:r>
            <a:r>
              <a:rPr lang="en-US" spc="-5" dirty="0"/>
              <a:t>and Groups the  Mapped Data (“Shuffle and</a:t>
            </a:r>
            <a:r>
              <a:rPr lang="en-US" spc="-45" dirty="0"/>
              <a:t> </a:t>
            </a:r>
            <a:r>
              <a:rPr lang="en-US" dirty="0"/>
              <a:t>Sort”)</a:t>
            </a:r>
          </a:p>
        </p:txBody>
      </p:sp>
      <p:sp>
        <p:nvSpPr>
          <p:cNvPr id="3" name="Footer Placeholder 2"/>
          <p:cNvSpPr>
            <a:spLocks noGrp="1"/>
          </p:cNvSpPr>
          <p:nvPr>
            <p:ph type="ftr" sz="quarter" idx="11"/>
          </p:nvPr>
        </p:nvSpPr>
        <p:spPr/>
        <p:txBody>
          <a:bodyPr/>
          <a:lstStyle/>
          <a:p>
            <a:r>
              <a:rPr lang="sk-SK" dirty="0"/>
              <a:t>CSP554</a:t>
            </a:r>
            <a:r>
              <a:rPr lang="en-US" dirty="0"/>
              <a:t> Module 03b</a:t>
            </a:r>
          </a:p>
        </p:txBody>
      </p:sp>
      <p:sp>
        <p:nvSpPr>
          <p:cNvPr id="4" name="Slide Number Placeholder 3"/>
          <p:cNvSpPr>
            <a:spLocks noGrp="1"/>
          </p:cNvSpPr>
          <p:nvPr>
            <p:ph type="sldNum" sz="quarter" idx="12"/>
          </p:nvPr>
        </p:nvSpPr>
        <p:spPr/>
        <p:txBody>
          <a:bodyPr/>
          <a:lstStyle/>
          <a:p>
            <a:fld id="{9AA7C465-8597-4488-B68C-958448427716}" type="slidenum">
              <a:rPr lang="en-US" smtClean="0"/>
              <a:t>20</a:t>
            </a:fld>
            <a:endParaRPr lang="en-US" dirty="0"/>
          </a:p>
        </p:txBody>
      </p:sp>
      <p:sp>
        <p:nvSpPr>
          <p:cNvPr id="6" name="object 4"/>
          <p:cNvSpPr txBox="1"/>
          <p:nvPr/>
        </p:nvSpPr>
        <p:spPr>
          <a:xfrm>
            <a:off x="450465" y="3866840"/>
            <a:ext cx="1570064" cy="320601"/>
          </a:xfrm>
          <a:prstGeom prst="rect">
            <a:avLst/>
          </a:prstGeom>
          <a:solidFill>
            <a:schemeClr val="bg1">
              <a:lumMod val="85000"/>
            </a:schemeClr>
          </a:solidFill>
        </p:spPr>
        <p:txBody>
          <a:bodyPr vert="horz" wrap="square" lIns="0" tIns="12700" rIns="0" bIns="0" rtlCol="0">
            <a:spAutoFit/>
          </a:bodyPr>
          <a:lstStyle/>
          <a:p>
            <a:pPr marL="12700">
              <a:lnSpc>
                <a:spcPct val="100000"/>
              </a:lnSpc>
              <a:spcBef>
                <a:spcPts val="100"/>
              </a:spcBef>
            </a:pPr>
            <a:r>
              <a:rPr lang="en-US" sz="2000" spc="-5" dirty="0">
                <a:latin typeface="Trebuchet MS"/>
                <a:cs typeface="Trebuchet MS"/>
              </a:rPr>
              <a:t>&lt;</a:t>
            </a:r>
            <a:r>
              <a:rPr sz="2000" spc="-5" dirty="0">
                <a:latin typeface="Trebuchet MS"/>
                <a:cs typeface="Trebuchet MS"/>
              </a:rPr>
              <a:t>1</a:t>
            </a:r>
            <a:r>
              <a:rPr sz="2000" spc="-20" dirty="0">
                <a:latin typeface="Trebuchet MS"/>
                <a:cs typeface="Trebuchet MS"/>
              </a:rPr>
              <a:t>6</a:t>
            </a:r>
            <a:r>
              <a:rPr sz="2000" spc="-5" dirty="0">
                <a:latin typeface="Trebuchet MS"/>
                <a:cs typeface="Trebuchet MS"/>
              </a:rPr>
              <a:t>6</a:t>
            </a:r>
            <a:r>
              <a:rPr lang="en-US" sz="2000" spc="-5" dirty="0">
                <a:latin typeface="Trebuchet MS"/>
                <a:cs typeface="Trebuchet MS"/>
              </a:rPr>
              <a:t>, {</a:t>
            </a:r>
            <a:r>
              <a:rPr sz="2000" spc="-20" dirty="0">
                <a:latin typeface="Trebuchet MS"/>
                <a:cs typeface="Trebuchet MS"/>
              </a:rPr>
              <a:t>3</a:t>
            </a:r>
            <a:r>
              <a:rPr sz="2000" spc="-5" dirty="0">
                <a:latin typeface="Trebuchet MS"/>
                <a:cs typeface="Trebuchet MS"/>
              </a:rPr>
              <a:t>46</a:t>
            </a:r>
            <a:r>
              <a:rPr lang="en-US" sz="2000" spc="-5" dirty="0">
                <a:latin typeface="Trebuchet MS"/>
                <a:cs typeface="Trebuchet MS"/>
              </a:rPr>
              <a:t>}&gt;</a:t>
            </a:r>
            <a:endParaRPr sz="2000" dirty="0">
              <a:latin typeface="Trebuchet MS"/>
              <a:cs typeface="Trebuchet MS"/>
            </a:endParaRPr>
          </a:p>
        </p:txBody>
      </p:sp>
      <p:sp>
        <p:nvSpPr>
          <p:cNvPr id="7" name="object 5"/>
          <p:cNvSpPr txBox="1"/>
          <p:nvPr/>
        </p:nvSpPr>
        <p:spPr>
          <a:xfrm>
            <a:off x="2271253" y="3866840"/>
            <a:ext cx="2563760" cy="320601"/>
          </a:xfrm>
          <a:prstGeom prst="rect">
            <a:avLst/>
          </a:prstGeom>
          <a:solidFill>
            <a:schemeClr val="bg1">
              <a:lumMod val="85000"/>
            </a:schemeClr>
          </a:solidFill>
        </p:spPr>
        <p:txBody>
          <a:bodyPr vert="horz" wrap="square" lIns="0" tIns="12700" rIns="0" bIns="0" rtlCol="0">
            <a:spAutoFit/>
          </a:bodyPr>
          <a:lstStyle/>
          <a:p>
            <a:pPr marL="12700">
              <a:lnSpc>
                <a:spcPct val="100000"/>
              </a:lnSpc>
              <a:spcBef>
                <a:spcPts val="100"/>
              </a:spcBef>
            </a:pPr>
            <a:r>
              <a:rPr lang="en-US" sz="2000" spc="-10" dirty="0">
                <a:latin typeface="Trebuchet MS"/>
                <a:cs typeface="Trebuchet MS"/>
              </a:rPr>
              <a:t>&lt;</a:t>
            </a:r>
            <a:r>
              <a:rPr sz="2000" spc="-10" dirty="0">
                <a:latin typeface="Trebuchet MS"/>
                <a:cs typeface="Trebuchet MS"/>
              </a:rPr>
              <a:t>186</a:t>
            </a:r>
            <a:r>
              <a:rPr lang="en-US" sz="2000" spc="-10" dirty="0">
                <a:latin typeface="Trebuchet MS"/>
                <a:cs typeface="Trebuchet MS"/>
              </a:rPr>
              <a:t>, {</a:t>
            </a:r>
            <a:r>
              <a:rPr sz="2000" spc="-10" dirty="0">
                <a:latin typeface="Trebuchet MS"/>
                <a:cs typeface="Trebuchet MS"/>
              </a:rPr>
              <a:t>302,274,265</a:t>
            </a:r>
            <a:r>
              <a:rPr lang="en-US" sz="2000" spc="-10" dirty="0">
                <a:latin typeface="Trebuchet MS"/>
                <a:cs typeface="Trebuchet MS"/>
              </a:rPr>
              <a:t>}&gt;</a:t>
            </a:r>
            <a:endParaRPr sz="2000" dirty="0">
              <a:latin typeface="Trebuchet MS"/>
              <a:cs typeface="Trebuchet MS"/>
            </a:endParaRPr>
          </a:p>
        </p:txBody>
      </p:sp>
      <p:sp>
        <p:nvSpPr>
          <p:cNvPr id="8" name="object 6"/>
          <p:cNvSpPr txBox="1"/>
          <p:nvPr/>
        </p:nvSpPr>
        <p:spPr>
          <a:xfrm>
            <a:off x="5109457" y="3866840"/>
            <a:ext cx="2028762" cy="320601"/>
          </a:xfrm>
          <a:prstGeom prst="rect">
            <a:avLst/>
          </a:prstGeom>
          <a:solidFill>
            <a:schemeClr val="bg1">
              <a:lumMod val="85000"/>
            </a:schemeClr>
          </a:solidFill>
        </p:spPr>
        <p:txBody>
          <a:bodyPr vert="horz" wrap="square" lIns="0" tIns="12700" rIns="0" bIns="0" rtlCol="0">
            <a:spAutoFit/>
          </a:bodyPr>
          <a:lstStyle/>
          <a:p>
            <a:pPr marL="12700">
              <a:lnSpc>
                <a:spcPct val="100000"/>
              </a:lnSpc>
              <a:spcBef>
                <a:spcPts val="100"/>
              </a:spcBef>
            </a:pPr>
            <a:r>
              <a:rPr lang="en-US" sz="2000" spc="-10" dirty="0">
                <a:latin typeface="Trebuchet MS"/>
                <a:cs typeface="Trebuchet MS"/>
              </a:rPr>
              <a:t>&lt;</a:t>
            </a:r>
            <a:r>
              <a:rPr sz="2000" spc="-10" dirty="0">
                <a:latin typeface="Trebuchet MS"/>
                <a:cs typeface="Trebuchet MS"/>
              </a:rPr>
              <a:t>196</a:t>
            </a:r>
            <a:r>
              <a:rPr lang="en-US" sz="2000" spc="-10" dirty="0">
                <a:latin typeface="Trebuchet MS"/>
                <a:cs typeface="Trebuchet MS"/>
              </a:rPr>
              <a:t>, {</a:t>
            </a:r>
            <a:r>
              <a:rPr sz="2000" spc="-10" dirty="0">
                <a:latin typeface="Trebuchet MS"/>
                <a:cs typeface="Trebuchet MS"/>
              </a:rPr>
              <a:t>242,377</a:t>
            </a:r>
            <a:r>
              <a:rPr lang="en-US" sz="2000" spc="-10" dirty="0">
                <a:latin typeface="Trebuchet MS"/>
                <a:cs typeface="Trebuchet MS"/>
              </a:rPr>
              <a:t>}&gt;</a:t>
            </a:r>
            <a:endParaRPr sz="2000" dirty="0">
              <a:latin typeface="Trebuchet MS"/>
              <a:cs typeface="Trebuchet MS"/>
            </a:endParaRPr>
          </a:p>
        </p:txBody>
      </p:sp>
      <p:sp>
        <p:nvSpPr>
          <p:cNvPr id="9" name="object 7"/>
          <p:cNvSpPr txBox="1"/>
          <p:nvPr/>
        </p:nvSpPr>
        <p:spPr>
          <a:xfrm>
            <a:off x="7360141" y="3866840"/>
            <a:ext cx="1533135" cy="320601"/>
          </a:xfrm>
          <a:prstGeom prst="rect">
            <a:avLst/>
          </a:prstGeom>
          <a:solidFill>
            <a:schemeClr val="bg1">
              <a:lumMod val="85000"/>
            </a:schemeClr>
          </a:solidFill>
        </p:spPr>
        <p:txBody>
          <a:bodyPr vert="horz" wrap="square" lIns="0" tIns="12700" rIns="0" bIns="0" rtlCol="0">
            <a:spAutoFit/>
          </a:bodyPr>
          <a:lstStyle/>
          <a:p>
            <a:pPr marL="12700">
              <a:lnSpc>
                <a:spcPct val="100000"/>
              </a:lnSpc>
              <a:spcBef>
                <a:spcPts val="100"/>
              </a:spcBef>
            </a:pPr>
            <a:r>
              <a:rPr lang="en-US" sz="2000" spc="-5" dirty="0">
                <a:latin typeface="Trebuchet MS"/>
                <a:cs typeface="Trebuchet MS"/>
              </a:rPr>
              <a:t>&lt;</a:t>
            </a:r>
            <a:r>
              <a:rPr sz="2000" spc="-5" dirty="0">
                <a:latin typeface="Trebuchet MS"/>
                <a:cs typeface="Trebuchet MS"/>
              </a:rPr>
              <a:t>2</a:t>
            </a:r>
            <a:r>
              <a:rPr sz="2000" spc="-20" dirty="0">
                <a:latin typeface="Trebuchet MS"/>
                <a:cs typeface="Trebuchet MS"/>
              </a:rPr>
              <a:t>4</a:t>
            </a:r>
            <a:r>
              <a:rPr sz="2000" spc="-5" dirty="0">
                <a:latin typeface="Trebuchet MS"/>
                <a:cs typeface="Trebuchet MS"/>
              </a:rPr>
              <a:t>4</a:t>
            </a:r>
            <a:r>
              <a:rPr lang="en-US" sz="2000" spc="-5" dirty="0">
                <a:latin typeface="Trebuchet MS"/>
                <a:cs typeface="Trebuchet MS"/>
              </a:rPr>
              <a:t>, {</a:t>
            </a:r>
            <a:r>
              <a:rPr sz="2000" spc="-20" dirty="0">
                <a:latin typeface="Trebuchet MS"/>
                <a:cs typeface="Trebuchet MS"/>
              </a:rPr>
              <a:t>5</a:t>
            </a:r>
            <a:r>
              <a:rPr sz="2000" dirty="0">
                <a:latin typeface="Trebuchet MS"/>
                <a:cs typeface="Trebuchet MS"/>
              </a:rPr>
              <a:t>1</a:t>
            </a:r>
            <a:r>
              <a:rPr lang="en-US" sz="2000" dirty="0">
                <a:latin typeface="Trebuchet MS"/>
                <a:cs typeface="Trebuchet MS"/>
              </a:rPr>
              <a:t>}&gt;</a:t>
            </a:r>
            <a:endParaRPr sz="2000" dirty="0">
              <a:latin typeface="Trebuchet MS"/>
              <a:cs typeface="Trebuchet MS"/>
            </a:endParaRPr>
          </a:p>
        </p:txBody>
      </p:sp>
      <p:sp>
        <p:nvSpPr>
          <p:cNvPr id="10" name="object 8"/>
          <p:cNvSpPr/>
          <p:nvPr/>
        </p:nvSpPr>
        <p:spPr>
          <a:xfrm>
            <a:off x="4267200" y="2635003"/>
            <a:ext cx="76200" cy="963930"/>
          </a:xfrm>
          <a:custGeom>
            <a:avLst/>
            <a:gdLst/>
            <a:ahLst/>
            <a:cxnLst/>
            <a:rect l="l" t="t" r="r" b="b"/>
            <a:pathLst>
              <a:path w="76200" h="963929">
                <a:moveTo>
                  <a:pt x="25309" y="887815"/>
                </a:moveTo>
                <a:lnTo>
                  <a:pt x="0" y="888238"/>
                </a:lnTo>
                <a:lnTo>
                  <a:pt x="39370" y="963803"/>
                </a:lnTo>
                <a:lnTo>
                  <a:pt x="69581" y="900557"/>
                </a:lnTo>
                <a:lnTo>
                  <a:pt x="25526" y="900557"/>
                </a:lnTo>
                <a:lnTo>
                  <a:pt x="25309" y="887815"/>
                </a:lnTo>
                <a:close/>
              </a:path>
              <a:path w="76200" h="963929">
                <a:moveTo>
                  <a:pt x="76073" y="886968"/>
                </a:moveTo>
                <a:lnTo>
                  <a:pt x="25309" y="887815"/>
                </a:lnTo>
                <a:lnTo>
                  <a:pt x="25526" y="900557"/>
                </a:lnTo>
                <a:lnTo>
                  <a:pt x="38226" y="900303"/>
                </a:lnTo>
                <a:lnTo>
                  <a:pt x="38010" y="887603"/>
                </a:lnTo>
                <a:lnTo>
                  <a:pt x="75769" y="887603"/>
                </a:lnTo>
                <a:lnTo>
                  <a:pt x="76073" y="886968"/>
                </a:lnTo>
                <a:close/>
              </a:path>
              <a:path w="76200" h="963929">
                <a:moveTo>
                  <a:pt x="75769" y="887603"/>
                </a:moveTo>
                <a:lnTo>
                  <a:pt x="38010" y="887603"/>
                </a:lnTo>
                <a:lnTo>
                  <a:pt x="38226" y="900303"/>
                </a:lnTo>
                <a:lnTo>
                  <a:pt x="25526" y="900557"/>
                </a:lnTo>
                <a:lnTo>
                  <a:pt x="69581" y="900557"/>
                </a:lnTo>
                <a:lnTo>
                  <a:pt x="75769" y="887603"/>
                </a:lnTo>
                <a:close/>
              </a:path>
              <a:path w="76200" h="963929">
                <a:moveTo>
                  <a:pt x="22860" y="0"/>
                </a:moveTo>
                <a:lnTo>
                  <a:pt x="10160" y="254"/>
                </a:lnTo>
                <a:lnTo>
                  <a:pt x="25309" y="887815"/>
                </a:lnTo>
                <a:lnTo>
                  <a:pt x="38010" y="887603"/>
                </a:lnTo>
                <a:lnTo>
                  <a:pt x="22860" y="0"/>
                </a:lnTo>
                <a:close/>
              </a:path>
            </a:pathLst>
          </a:custGeom>
          <a:solidFill>
            <a:srgbClr val="000000"/>
          </a:solidFill>
        </p:spPr>
        <p:txBody>
          <a:bodyPr wrap="square" lIns="0" tIns="0" rIns="0" bIns="0" rtlCol="0"/>
          <a:lstStyle/>
          <a:p>
            <a:endParaRPr sz="1400"/>
          </a:p>
        </p:txBody>
      </p:sp>
      <p:sp>
        <p:nvSpPr>
          <p:cNvPr id="11" name="object 8">
            <a:extLst>
              <a:ext uri="{FF2B5EF4-FFF2-40B4-BE49-F238E27FC236}">
                <a16:creationId xmlns:a16="http://schemas.microsoft.com/office/drawing/2014/main" id="{835FE50F-5AE0-D645-BCA0-08E20D02C40F}"/>
              </a:ext>
            </a:extLst>
          </p:cNvPr>
          <p:cNvSpPr txBox="1"/>
          <p:nvPr/>
        </p:nvSpPr>
        <p:spPr>
          <a:xfrm>
            <a:off x="90949" y="1921472"/>
            <a:ext cx="9053051" cy="289823"/>
          </a:xfrm>
          <a:prstGeom prst="rect">
            <a:avLst/>
          </a:prstGeom>
        </p:spPr>
        <p:txBody>
          <a:bodyPr vert="horz" wrap="square" lIns="0" tIns="12700" rIns="0" bIns="0" rtlCol="0">
            <a:spAutoFit/>
          </a:bodyPr>
          <a:lstStyle/>
          <a:p>
            <a:pPr marR="487045" algn="ctr">
              <a:lnSpc>
                <a:spcPct val="100000"/>
              </a:lnSpc>
              <a:spcBef>
                <a:spcPts val="100"/>
              </a:spcBef>
            </a:pPr>
            <a:r>
              <a:rPr lang="en-US" sz="1800" spc="-10" dirty="0">
                <a:latin typeface="Trebuchet MS"/>
                <a:cs typeface="Trebuchet MS"/>
              </a:rPr>
              <a:t>&lt;</a:t>
            </a:r>
            <a:r>
              <a:rPr sz="1800" spc="-10" dirty="0">
                <a:latin typeface="Trebuchet MS"/>
                <a:cs typeface="Trebuchet MS"/>
              </a:rPr>
              <a:t>196</a:t>
            </a:r>
            <a:r>
              <a:rPr lang="en-US" sz="1800" spc="-10" dirty="0">
                <a:latin typeface="Trebuchet MS"/>
                <a:cs typeface="Trebuchet MS"/>
              </a:rPr>
              <a:t>, </a:t>
            </a:r>
            <a:r>
              <a:rPr sz="1800" spc="-10" dirty="0">
                <a:latin typeface="Trebuchet MS"/>
                <a:cs typeface="Trebuchet MS"/>
              </a:rPr>
              <a:t>242</a:t>
            </a:r>
            <a:r>
              <a:rPr lang="en-US" sz="1800" spc="-10" dirty="0">
                <a:latin typeface="Trebuchet MS"/>
                <a:cs typeface="Trebuchet MS"/>
              </a:rPr>
              <a:t>&gt; </a:t>
            </a:r>
            <a:r>
              <a:rPr sz="1800" spc="-10" dirty="0">
                <a:latin typeface="Trebuchet MS"/>
                <a:cs typeface="Trebuchet MS"/>
              </a:rPr>
              <a:t> </a:t>
            </a:r>
            <a:r>
              <a:rPr lang="en-US" sz="1800" spc="-10" dirty="0">
                <a:latin typeface="Trebuchet MS"/>
                <a:cs typeface="Trebuchet MS"/>
              </a:rPr>
              <a:t>&lt;</a:t>
            </a:r>
            <a:r>
              <a:rPr sz="1800" spc="-10" dirty="0">
                <a:latin typeface="Trebuchet MS"/>
                <a:cs typeface="Trebuchet MS"/>
              </a:rPr>
              <a:t>186</a:t>
            </a:r>
            <a:r>
              <a:rPr lang="en-US" sz="1800" spc="-10" dirty="0">
                <a:latin typeface="Trebuchet MS"/>
                <a:cs typeface="Trebuchet MS"/>
              </a:rPr>
              <a:t>, </a:t>
            </a:r>
            <a:r>
              <a:rPr sz="1800" spc="-10" dirty="0">
                <a:latin typeface="Trebuchet MS"/>
                <a:cs typeface="Trebuchet MS"/>
              </a:rPr>
              <a:t>302</a:t>
            </a:r>
            <a:r>
              <a:rPr lang="en-US" sz="1800" spc="-10" dirty="0">
                <a:latin typeface="Trebuchet MS"/>
                <a:cs typeface="Trebuchet MS"/>
              </a:rPr>
              <a:t>&gt;</a:t>
            </a:r>
            <a:r>
              <a:rPr sz="1800" spc="-10" dirty="0">
                <a:latin typeface="Trebuchet MS"/>
                <a:cs typeface="Trebuchet MS"/>
              </a:rPr>
              <a:t> </a:t>
            </a:r>
            <a:r>
              <a:rPr lang="en-US" sz="1800" spc="-10" dirty="0">
                <a:latin typeface="Trebuchet MS"/>
                <a:cs typeface="Trebuchet MS"/>
              </a:rPr>
              <a:t>&lt;</a:t>
            </a:r>
            <a:r>
              <a:rPr sz="1800" spc="-10" dirty="0">
                <a:latin typeface="Trebuchet MS"/>
                <a:cs typeface="Trebuchet MS"/>
              </a:rPr>
              <a:t>196</a:t>
            </a:r>
            <a:r>
              <a:rPr lang="en-US" sz="1800" spc="-10" dirty="0">
                <a:latin typeface="Trebuchet MS"/>
                <a:cs typeface="Trebuchet MS"/>
              </a:rPr>
              <a:t>, </a:t>
            </a:r>
            <a:r>
              <a:rPr sz="1800" spc="-10" dirty="0">
                <a:latin typeface="Trebuchet MS"/>
                <a:cs typeface="Trebuchet MS"/>
              </a:rPr>
              <a:t>377</a:t>
            </a:r>
            <a:r>
              <a:rPr lang="en-US" sz="1800" spc="-10" dirty="0">
                <a:latin typeface="Trebuchet MS"/>
                <a:cs typeface="Trebuchet MS"/>
              </a:rPr>
              <a:t>&gt;</a:t>
            </a:r>
            <a:r>
              <a:rPr sz="1800" spc="-10" dirty="0">
                <a:latin typeface="Trebuchet MS"/>
                <a:cs typeface="Trebuchet MS"/>
              </a:rPr>
              <a:t> </a:t>
            </a:r>
            <a:r>
              <a:rPr lang="en-US" sz="1800" spc="-10" dirty="0">
                <a:latin typeface="Trebuchet MS"/>
                <a:cs typeface="Trebuchet MS"/>
              </a:rPr>
              <a:t>&lt;</a:t>
            </a:r>
            <a:r>
              <a:rPr sz="1800" spc="-10" dirty="0">
                <a:latin typeface="Trebuchet MS"/>
                <a:cs typeface="Trebuchet MS"/>
              </a:rPr>
              <a:t>244</a:t>
            </a:r>
            <a:r>
              <a:rPr lang="en-US" sz="1800" spc="-10" dirty="0">
                <a:latin typeface="Trebuchet MS"/>
                <a:cs typeface="Trebuchet MS"/>
              </a:rPr>
              <a:t>, </a:t>
            </a:r>
            <a:r>
              <a:rPr sz="1800" spc="-10" dirty="0">
                <a:latin typeface="Trebuchet MS"/>
                <a:cs typeface="Trebuchet MS"/>
              </a:rPr>
              <a:t>51</a:t>
            </a:r>
            <a:r>
              <a:rPr lang="en-US" sz="1800" spc="-10" dirty="0">
                <a:latin typeface="Trebuchet MS"/>
                <a:cs typeface="Trebuchet MS"/>
              </a:rPr>
              <a:t>&gt;</a:t>
            </a:r>
            <a:r>
              <a:rPr sz="1800" spc="-10" dirty="0">
                <a:latin typeface="Trebuchet MS"/>
                <a:cs typeface="Trebuchet MS"/>
              </a:rPr>
              <a:t> </a:t>
            </a:r>
            <a:r>
              <a:rPr lang="en-US" sz="1800" spc="-10" dirty="0">
                <a:latin typeface="Trebuchet MS"/>
                <a:cs typeface="Trebuchet MS"/>
              </a:rPr>
              <a:t>&lt;</a:t>
            </a:r>
            <a:r>
              <a:rPr sz="1800" spc="-10" dirty="0">
                <a:latin typeface="Trebuchet MS"/>
                <a:cs typeface="Trebuchet MS"/>
              </a:rPr>
              <a:t>166</a:t>
            </a:r>
            <a:r>
              <a:rPr lang="en-US" sz="1800" spc="-10" dirty="0">
                <a:latin typeface="Trebuchet MS"/>
                <a:cs typeface="Trebuchet MS"/>
              </a:rPr>
              <a:t>, </a:t>
            </a:r>
            <a:r>
              <a:rPr sz="1800" spc="-10" dirty="0">
                <a:latin typeface="Trebuchet MS"/>
                <a:cs typeface="Trebuchet MS"/>
              </a:rPr>
              <a:t>346</a:t>
            </a:r>
            <a:r>
              <a:rPr lang="en-US" sz="1800" spc="-10" dirty="0">
                <a:latin typeface="Trebuchet MS"/>
                <a:cs typeface="Trebuchet MS"/>
              </a:rPr>
              <a:t>&gt;</a:t>
            </a:r>
            <a:r>
              <a:rPr sz="1800" spc="-10" dirty="0">
                <a:latin typeface="Trebuchet MS"/>
                <a:cs typeface="Trebuchet MS"/>
              </a:rPr>
              <a:t> </a:t>
            </a:r>
            <a:r>
              <a:rPr lang="en-US" sz="1800" spc="-10" dirty="0">
                <a:latin typeface="Trebuchet MS"/>
                <a:cs typeface="Trebuchet MS"/>
              </a:rPr>
              <a:t>&lt;</a:t>
            </a:r>
            <a:r>
              <a:rPr sz="1800" spc="-10" dirty="0">
                <a:latin typeface="Trebuchet MS"/>
                <a:cs typeface="Trebuchet MS"/>
              </a:rPr>
              <a:t>186</a:t>
            </a:r>
            <a:r>
              <a:rPr lang="en-US" sz="1800" spc="-10" dirty="0">
                <a:latin typeface="Trebuchet MS"/>
                <a:cs typeface="Trebuchet MS"/>
              </a:rPr>
              <a:t>, </a:t>
            </a:r>
            <a:r>
              <a:rPr sz="1800" spc="-10" dirty="0">
                <a:latin typeface="Trebuchet MS"/>
                <a:cs typeface="Trebuchet MS"/>
              </a:rPr>
              <a:t>274</a:t>
            </a:r>
            <a:r>
              <a:rPr lang="en-US" sz="1800" spc="-10" dirty="0">
                <a:latin typeface="Trebuchet MS"/>
                <a:cs typeface="Trebuchet MS"/>
              </a:rPr>
              <a:t>&gt;</a:t>
            </a:r>
            <a:r>
              <a:rPr sz="1800" spc="409" dirty="0">
                <a:latin typeface="Trebuchet MS"/>
                <a:cs typeface="Trebuchet MS"/>
              </a:rPr>
              <a:t> </a:t>
            </a:r>
            <a:r>
              <a:rPr lang="en-US" sz="1800" spc="409" dirty="0">
                <a:latin typeface="Trebuchet MS"/>
                <a:cs typeface="Trebuchet MS"/>
              </a:rPr>
              <a:t>&lt;</a:t>
            </a:r>
            <a:r>
              <a:rPr sz="1800" spc="-10" dirty="0">
                <a:latin typeface="Trebuchet MS"/>
                <a:cs typeface="Trebuchet MS"/>
              </a:rPr>
              <a:t>186</a:t>
            </a:r>
            <a:r>
              <a:rPr lang="en-US" sz="1800" spc="-10" dirty="0">
                <a:latin typeface="Trebuchet MS"/>
                <a:cs typeface="Trebuchet MS"/>
              </a:rPr>
              <a:t>, </a:t>
            </a:r>
            <a:r>
              <a:rPr sz="1800" spc="-10" dirty="0">
                <a:latin typeface="Trebuchet MS"/>
                <a:cs typeface="Trebuchet MS"/>
              </a:rPr>
              <a:t>265</a:t>
            </a:r>
            <a:r>
              <a:rPr lang="en-US" sz="1800" spc="-10" dirty="0">
                <a:latin typeface="Trebuchet MS"/>
                <a:cs typeface="Trebuchet MS"/>
              </a:rPr>
              <a:t>&gt;</a:t>
            </a:r>
            <a:endParaRPr sz="1800" dirty="0">
              <a:latin typeface="Trebuchet MS"/>
              <a:cs typeface="Trebuchet MS"/>
            </a:endParaRPr>
          </a:p>
        </p:txBody>
      </p:sp>
      <p:sp>
        <p:nvSpPr>
          <p:cNvPr id="12" name="object 6">
            <a:extLst>
              <a:ext uri="{FF2B5EF4-FFF2-40B4-BE49-F238E27FC236}">
                <a16:creationId xmlns:a16="http://schemas.microsoft.com/office/drawing/2014/main" id="{BCA46249-3353-B940-99D9-ED7B16BD4E40}"/>
              </a:ext>
            </a:extLst>
          </p:cNvPr>
          <p:cNvSpPr/>
          <p:nvPr/>
        </p:nvSpPr>
        <p:spPr>
          <a:xfrm>
            <a:off x="3485514" y="2936074"/>
            <a:ext cx="1563372" cy="320602"/>
          </a:xfrm>
          <a:custGeom>
            <a:avLst/>
            <a:gdLst/>
            <a:ahLst/>
            <a:cxnLst/>
            <a:rect l="l" t="t" r="r" b="b"/>
            <a:pathLst>
              <a:path w="2059939" h="441960">
                <a:moveTo>
                  <a:pt x="1986279" y="0"/>
                </a:moveTo>
                <a:lnTo>
                  <a:pt x="73660" y="0"/>
                </a:lnTo>
                <a:lnTo>
                  <a:pt x="45005" y="5794"/>
                </a:lnTo>
                <a:lnTo>
                  <a:pt x="21590" y="21589"/>
                </a:lnTo>
                <a:lnTo>
                  <a:pt x="5794" y="45005"/>
                </a:lnTo>
                <a:lnTo>
                  <a:pt x="0" y="73659"/>
                </a:lnTo>
                <a:lnTo>
                  <a:pt x="0" y="368299"/>
                </a:lnTo>
                <a:lnTo>
                  <a:pt x="5794" y="396954"/>
                </a:lnTo>
                <a:lnTo>
                  <a:pt x="21590" y="420369"/>
                </a:lnTo>
                <a:lnTo>
                  <a:pt x="45005" y="436165"/>
                </a:lnTo>
                <a:lnTo>
                  <a:pt x="73660" y="441959"/>
                </a:lnTo>
                <a:lnTo>
                  <a:pt x="1986279" y="441959"/>
                </a:lnTo>
                <a:lnTo>
                  <a:pt x="2014934" y="436165"/>
                </a:lnTo>
                <a:lnTo>
                  <a:pt x="2038350" y="420369"/>
                </a:lnTo>
                <a:lnTo>
                  <a:pt x="2054145" y="396954"/>
                </a:lnTo>
                <a:lnTo>
                  <a:pt x="2059939" y="368299"/>
                </a:lnTo>
                <a:lnTo>
                  <a:pt x="2059939" y="73659"/>
                </a:lnTo>
                <a:lnTo>
                  <a:pt x="2054145" y="45005"/>
                </a:lnTo>
                <a:lnTo>
                  <a:pt x="2038350" y="21589"/>
                </a:lnTo>
                <a:lnTo>
                  <a:pt x="2014934" y="5794"/>
                </a:lnTo>
                <a:lnTo>
                  <a:pt x="1986279" y="0"/>
                </a:lnTo>
                <a:close/>
              </a:path>
            </a:pathLst>
          </a:custGeom>
          <a:solidFill>
            <a:srgbClr val="F3C72D"/>
          </a:solidFill>
        </p:spPr>
        <p:txBody>
          <a:bodyPr wrap="square" lIns="0" tIns="0" rIns="0" bIns="0" rtlCol="0"/>
          <a:lstStyle/>
          <a:p>
            <a:r>
              <a:rPr lang="en-US" dirty="0"/>
              <a:t>Shuffle &amp; Sort</a:t>
            </a:r>
            <a:endParaRPr dirty="0"/>
          </a:p>
        </p:txBody>
      </p:sp>
      <p:sp>
        <p:nvSpPr>
          <p:cNvPr id="13" name="TextBox 12">
            <a:extLst>
              <a:ext uri="{FF2B5EF4-FFF2-40B4-BE49-F238E27FC236}">
                <a16:creationId xmlns:a16="http://schemas.microsoft.com/office/drawing/2014/main" id="{848786D7-A3AB-0B40-95A9-5980BA6FC109}"/>
              </a:ext>
            </a:extLst>
          </p:cNvPr>
          <p:cNvSpPr txBox="1"/>
          <p:nvPr/>
        </p:nvSpPr>
        <p:spPr>
          <a:xfrm>
            <a:off x="615307" y="4646706"/>
            <a:ext cx="8174033" cy="1477328"/>
          </a:xfrm>
          <a:prstGeom prst="rect">
            <a:avLst/>
          </a:prstGeom>
          <a:noFill/>
        </p:spPr>
        <p:txBody>
          <a:bodyPr wrap="none" rtlCol="0">
            <a:spAutoFit/>
          </a:bodyPr>
          <a:lstStyle/>
          <a:p>
            <a:r>
              <a:rPr lang="en-US" dirty="0"/>
              <a:t>After shuffle and sort, all values  associated with the same key are grouped </a:t>
            </a:r>
          </a:p>
          <a:p>
            <a:r>
              <a:rPr lang="en-US" dirty="0"/>
              <a:t>together into unordered collections</a:t>
            </a:r>
          </a:p>
          <a:p>
            <a:endParaRPr lang="en-US" dirty="0"/>
          </a:p>
          <a:p>
            <a:r>
              <a:rPr lang="en-US" dirty="0"/>
              <a:t>The key-value pairs are presented to reducers in sorted order by their keys</a:t>
            </a:r>
          </a:p>
          <a:p>
            <a:endParaRPr lang="en-US" dirty="0"/>
          </a:p>
        </p:txBody>
      </p:sp>
    </p:spTree>
    <p:extLst>
      <p:ext uri="{BB962C8B-B14F-4D97-AF65-F5344CB8AC3E}">
        <p14:creationId xmlns:p14="http://schemas.microsoft.com/office/powerpoint/2010/main" val="12217445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dirty="0"/>
              <a:t>The </a:t>
            </a:r>
            <a:r>
              <a:rPr lang="en-US" sz="2800" spc="-5" dirty="0"/>
              <a:t>REDUCER </a:t>
            </a:r>
            <a:r>
              <a:rPr lang="en-US" sz="2800" spc="-25" dirty="0"/>
              <a:t>Processes </a:t>
            </a:r>
            <a:r>
              <a:rPr lang="en-US" sz="2800" dirty="0"/>
              <a:t>Each </a:t>
            </a:r>
            <a:r>
              <a:rPr lang="en-US" sz="2800" spc="-95" dirty="0"/>
              <a:t>Key’s  </a:t>
            </a:r>
            <a:r>
              <a:rPr lang="en-US" sz="2800" spc="-65" dirty="0"/>
              <a:t>Values</a:t>
            </a:r>
            <a:endParaRPr lang="en-US" sz="2800" dirty="0"/>
          </a:p>
        </p:txBody>
      </p:sp>
      <p:sp>
        <p:nvSpPr>
          <p:cNvPr id="3" name="Footer Placeholder 2"/>
          <p:cNvSpPr>
            <a:spLocks noGrp="1"/>
          </p:cNvSpPr>
          <p:nvPr>
            <p:ph type="ftr" sz="quarter" idx="11"/>
          </p:nvPr>
        </p:nvSpPr>
        <p:spPr/>
        <p:txBody>
          <a:bodyPr/>
          <a:lstStyle/>
          <a:p>
            <a:r>
              <a:rPr lang="sk-SK" dirty="0"/>
              <a:t>CSP554</a:t>
            </a:r>
            <a:r>
              <a:rPr lang="en-US" dirty="0"/>
              <a:t> Module 03b</a:t>
            </a:r>
          </a:p>
        </p:txBody>
      </p:sp>
      <p:sp>
        <p:nvSpPr>
          <p:cNvPr id="4" name="Slide Number Placeholder 3"/>
          <p:cNvSpPr>
            <a:spLocks noGrp="1"/>
          </p:cNvSpPr>
          <p:nvPr>
            <p:ph type="sldNum" sz="quarter" idx="12"/>
          </p:nvPr>
        </p:nvSpPr>
        <p:spPr/>
        <p:txBody>
          <a:bodyPr/>
          <a:lstStyle/>
          <a:p>
            <a:fld id="{9AA7C465-8597-4488-B68C-958448427716}" type="slidenum">
              <a:rPr lang="en-US" smtClean="0"/>
              <a:t>21</a:t>
            </a:fld>
            <a:endParaRPr lang="en-US" dirty="0"/>
          </a:p>
        </p:txBody>
      </p:sp>
      <p:sp>
        <p:nvSpPr>
          <p:cNvPr id="6" name="object 4"/>
          <p:cNvSpPr txBox="1"/>
          <p:nvPr/>
        </p:nvSpPr>
        <p:spPr>
          <a:xfrm>
            <a:off x="-53955" y="4518914"/>
            <a:ext cx="8340090" cy="1182375"/>
          </a:xfrm>
          <a:prstGeom prst="rect">
            <a:avLst/>
          </a:prstGeom>
        </p:spPr>
        <p:txBody>
          <a:bodyPr vert="horz" wrap="square" lIns="0" tIns="12700" rIns="0" bIns="0" rtlCol="0">
            <a:spAutoFit/>
          </a:bodyPr>
          <a:lstStyle/>
          <a:p>
            <a:pPr>
              <a:spcBef>
                <a:spcPts val="5"/>
              </a:spcBef>
            </a:pPr>
            <a:endParaRPr sz="4800" dirty="0">
              <a:solidFill>
                <a:prstClr val="black"/>
              </a:solidFill>
              <a:latin typeface="Times New Roman"/>
              <a:cs typeface="Times New Roman"/>
            </a:endParaRPr>
          </a:p>
          <a:p>
            <a:pPr marL="115570" algn="ctr">
              <a:tabLst>
                <a:tab pos="1520825" algn="l"/>
                <a:tab pos="3061970" algn="l"/>
                <a:tab pos="4466590" algn="l"/>
              </a:tabLst>
            </a:pPr>
            <a:r>
              <a:rPr lang="en-US" sz="2800" spc="-10" dirty="0">
                <a:solidFill>
                  <a:prstClr val="black"/>
                </a:solidFill>
                <a:latin typeface="Trebuchet MS"/>
                <a:cs typeface="Trebuchet MS"/>
              </a:rPr>
              <a:t>&lt;</a:t>
            </a:r>
            <a:r>
              <a:rPr sz="2800" spc="-10" dirty="0">
                <a:solidFill>
                  <a:prstClr val="black"/>
                </a:solidFill>
                <a:latin typeface="Trebuchet MS"/>
                <a:cs typeface="Trebuchet MS"/>
              </a:rPr>
              <a:t>166</a:t>
            </a:r>
            <a:r>
              <a:rPr lang="en-US" sz="2800" spc="-10" dirty="0">
                <a:solidFill>
                  <a:prstClr val="black"/>
                </a:solidFill>
                <a:latin typeface="Trebuchet MS"/>
                <a:cs typeface="Trebuchet MS"/>
              </a:rPr>
              <a:t>, 1&gt;</a:t>
            </a:r>
            <a:r>
              <a:rPr sz="2800" spc="-10" dirty="0">
                <a:solidFill>
                  <a:prstClr val="black"/>
                </a:solidFill>
                <a:latin typeface="Trebuchet MS"/>
                <a:cs typeface="Trebuchet MS"/>
              </a:rPr>
              <a:t>	</a:t>
            </a:r>
            <a:r>
              <a:rPr lang="en-US" sz="2800" spc="-10" dirty="0">
                <a:solidFill>
                  <a:prstClr val="black"/>
                </a:solidFill>
                <a:latin typeface="Trebuchet MS"/>
                <a:cs typeface="Trebuchet MS"/>
              </a:rPr>
              <a:t>   &lt;</a:t>
            </a:r>
            <a:r>
              <a:rPr sz="2800" spc="-10" dirty="0">
                <a:solidFill>
                  <a:prstClr val="black"/>
                </a:solidFill>
                <a:latin typeface="Trebuchet MS"/>
                <a:cs typeface="Trebuchet MS"/>
              </a:rPr>
              <a:t>186</a:t>
            </a:r>
            <a:r>
              <a:rPr lang="en-US" sz="2800" spc="-10" dirty="0">
                <a:solidFill>
                  <a:prstClr val="black"/>
                </a:solidFill>
                <a:latin typeface="Trebuchet MS"/>
                <a:cs typeface="Trebuchet MS"/>
              </a:rPr>
              <a:t>, </a:t>
            </a:r>
            <a:r>
              <a:rPr sz="2800" spc="-10" dirty="0">
                <a:solidFill>
                  <a:prstClr val="black"/>
                </a:solidFill>
                <a:latin typeface="Trebuchet MS"/>
                <a:cs typeface="Trebuchet MS"/>
              </a:rPr>
              <a:t>3</a:t>
            </a:r>
            <a:r>
              <a:rPr lang="en-US" sz="2800" spc="-10" dirty="0">
                <a:solidFill>
                  <a:prstClr val="black"/>
                </a:solidFill>
                <a:latin typeface="Trebuchet MS"/>
                <a:cs typeface="Trebuchet MS"/>
              </a:rPr>
              <a:t>&gt;    &lt;</a:t>
            </a:r>
            <a:r>
              <a:rPr sz="2800" spc="-10" dirty="0">
                <a:solidFill>
                  <a:prstClr val="black"/>
                </a:solidFill>
                <a:latin typeface="Trebuchet MS"/>
                <a:cs typeface="Trebuchet MS"/>
              </a:rPr>
              <a:t>196</a:t>
            </a:r>
            <a:r>
              <a:rPr lang="en-US" sz="2800" spc="-10" dirty="0">
                <a:solidFill>
                  <a:prstClr val="black"/>
                </a:solidFill>
                <a:latin typeface="Trebuchet MS"/>
                <a:cs typeface="Trebuchet MS"/>
              </a:rPr>
              <a:t>, </a:t>
            </a:r>
            <a:r>
              <a:rPr sz="2800" spc="-10" dirty="0">
                <a:solidFill>
                  <a:prstClr val="black"/>
                </a:solidFill>
                <a:latin typeface="Trebuchet MS"/>
                <a:cs typeface="Trebuchet MS"/>
              </a:rPr>
              <a:t>2</a:t>
            </a:r>
            <a:r>
              <a:rPr lang="en-US" sz="2800" spc="-10" dirty="0">
                <a:solidFill>
                  <a:prstClr val="black"/>
                </a:solidFill>
                <a:latin typeface="Trebuchet MS"/>
                <a:cs typeface="Trebuchet MS"/>
              </a:rPr>
              <a:t>&gt;</a:t>
            </a:r>
            <a:r>
              <a:rPr sz="2800" spc="-10" dirty="0">
                <a:solidFill>
                  <a:prstClr val="black"/>
                </a:solidFill>
                <a:latin typeface="Trebuchet MS"/>
                <a:cs typeface="Trebuchet MS"/>
              </a:rPr>
              <a:t>	</a:t>
            </a:r>
            <a:r>
              <a:rPr lang="en-US" sz="2800" spc="-10" dirty="0">
                <a:solidFill>
                  <a:prstClr val="black"/>
                </a:solidFill>
                <a:latin typeface="Trebuchet MS"/>
                <a:cs typeface="Trebuchet MS"/>
              </a:rPr>
              <a:t>&lt;</a:t>
            </a:r>
            <a:r>
              <a:rPr sz="2800" spc="-10" dirty="0">
                <a:solidFill>
                  <a:prstClr val="black"/>
                </a:solidFill>
                <a:latin typeface="Trebuchet MS"/>
                <a:cs typeface="Trebuchet MS"/>
              </a:rPr>
              <a:t>244</a:t>
            </a:r>
            <a:r>
              <a:rPr lang="en-US" sz="2800" spc="-10" dirty="0">
                <a:solidFill>
                  <a:prstClr val="black"/>
                </a:solidFill>
                <a:latin typeface="Trebuchet MS"/>
                <a:cs typeface="Trebuchet MS"/>
              </a:rPr>
              <a:t>,</a:t>
            </a:r>
            <a:r>
              <a:rPr sz="2800" spc="-10" dirty="0">
                <a:solidFill>
                  <a:prstClr val="black"/>
                </a:solidFill>
                <a:latin typeface="Trebuchet MS"/>
                <a:cs typeface="Trebuchet MS"/>
              </a:rPr>
              <a:t>1</a:t>
            </a:r>
            <a:r>
              <a:rPr lang="en-US" sz="2800" spc="-10" dirty="0">
                <a:solidFill>
                  <a:prstClr val="black"/>
                </a:solidFill>
                <a:latin typeface="Trebuchet MS"/>
                <a:cs typeface="Trebuchet MS"/>
              </a:rPr>
              <a:t>&gt;</a:t>
            </a:r>
            <a:endParaRPr sz="2800" dirty="0">
              <a:solidFill>
                <a:prstClr val="black"/>
              </a:solidFill>
              <a:latin typeface="Trebuchet MS"/>
              <a:cs typeface="Trebuchet MS"/>
            </a:endParaRPr>
          </a:p>
        </p:txBody>
      </p:sp>
      <p:sp>
        <p:nvSpPr>
          <p:cNvPr id="7" name="object 5"/>
          <p:cNvSpPr/>
          <p:nvPr/>
        </p:nvSpPr>
        <p:spPr>
          <a:xfrm>
            <a:off x="4078216" y="2989008"/>
            <a:ext cx="76200" cy="568960"/>
          </a:xfrm>
          <a:custGeom>
            <a:avLst/>
            <a:gdLst/>
            <a:ahLst/>
            <a:cxnLst/>
            <a:rect l="l" t="t" r="r" b="b"/>
            <a:pathLst>
              <a:path w="76200" h="568960">
                <a:moveTo>
                  <a:pt x="25400" y="492252"/>
                </a:moveTo>
                <a:lnTo>
                  <a:pt x="0" y="492252"/>
                </a:lnTo>
                <a:lnTo>
                  <a:pt x="38100" y="568452"/>
                </a:lnTo>
                <a:lnTo>
                  <a:pt x="69850" y="504952"/>
                </a:lnTo>
                <a:lnTo>
                  <a:pt x="25400" y="504952"/>
                </a:lnTo>
                <a:lnTo>
                  <a:pt x="25400" y="492252"/>
                </a:lnTo>
                <a:close/>
              </a:path>
              <a:path w="76200" h="568960">
                <a:moveTo>
                  <a:pt x="38100" y="0"/>
                </a:moveTo>
                <a:lnTo>
                  <a:pt x="25400" y="0"/>
                </a:lnTo>
                <a:lnTo>
                  <a:pt x="25400" y="504952"/>
                </a:lnTo>
                <a:lnTo>
                  <a:pt x="38100" y="504952"/>
                </a:lnTo>
                <a:lnTo>
                  <a:pt x="38100" y="0"/>
                </a:lnTo>
                <a:close/>
              </a:path>
              <a:path w="76200" h="568960">
                <a:moveTo>
                  <a:pt x="76200" y="492252"/>
                </a:moveTo>
                <a:lnTo>
                  <a:pt x="38100" y="492252"/>
                </a:lnTo>
                <a:lnTo>
                  <a:pt x="38100" y="504952"/>
                </a:lnTo>
                <a:lnTo>
                  <a:pt x="69850" y="504952"/>
                </a:lnTo>
                <a:lnTo>
                  <a:pt x="76200" y="492252"/>
                </a:lnTo>
                <a:close/>
              </a:path>
            </a:pathLst>
          </a:custGeom>
          <a:solidFill>
            <a:srgbClr val="000000"/>
          </a:solidFill>
        </p:spPr>
        <p:txBody>
          <a:bodyPr wrap="square" lIns="0" tIns="0" rIns="0" bIns="0" rtlCol="0"/>
          <a:lstStyle/>
          <a:p>
            <a:endParaRPr sz="1400">
              <a:solidFill>
                <a:prstClr val="black"/>
              </a:solidFill>
              <a:latin typeface="Calibri"/>
            </a:endParaRPr>
          </a:p>
        </p:txBody>
      </p:sp>
      <p:sp>
        <p:nvSpPr>
          <p:cNvPr id="8" name="object 6"/>
          <p:cNvSpPr/>
          <p:nvPr/>
        </p:nvSpPr>
        <p:spPr>
          <a:xfrm>
            <a:off x="4078216" y="4191000"/>
            <a:ext cx="76200" cy="537845"/>
          </a:xfrm>
          <a:custGeom>
            <a:avLst/>
            <a:gdLst/>
            <a:ahLst/>
            <a:cxnLst/>
            <a:rect l="l" t="t" r="r" b="b"/>
            <a:pathLst>
              <a:path w="76200" h="537845">
                <a:moveTo>
                  <a:pt x="25400" y="461391"/>
                </a:moveTo>
                <a:lnTo>
                  <a:pt x="0" y="461391"/>
                </a:lnTo>
                <a:lnTo>
                  <a:pt x="38100" y="537591"/>
                </a:lnTo>
                <a:lnTo>
                  <a:pt x="69850" y="474091"/>
                </a:lnTo>
                <a:lnTo>
                  <a:pt x="25400" y="474091"/>
                </a:lnTo>
                <a:lnTo>
                  <a:pt x="25400" y="461391"/>
                </a:lnTo>
                <a:close/>
              </a:path>
              <a:path w="76200" h="537845">
                <a:moveTo>
                  <a:pt x="38100" y="0"/>
                </a:moveTo>
                <a:lnTo>
                  <a:pt x="25400" y="0"/>
                </a:lnTo>
                <a:lnTo>
                  <a:pt x="25400" y="474091"/>
                </a:lnTo>
                <a:lnTo>
                  <a:pt x="38100" y="474091"/>
                </a:lnTo>
                <a:lnTo>
                  <a:pt x="38100" y="0"/>
                </a:lnTo>
                <a:close/>
              </a:path>
              <a:path w="76200" h="537845">
                <a:moveTo>
                  <a:pt x="76200" y="461391"/>
                </a:moveTo>
                <a:lnTo>
                  <a:pt x="38100" y="461391"/>
                </a:lnTo>
                <a:lnTo>
                  <a:pt x="38100" y="474091"/>
                </a:lnTo>
                <a:lnTo>
                  <a:pt x="69850" y="474091"/>
                </a:lnTo>
                <a:lnTo>
                  <a:pt x="76200" y="461391"/>
                </a:lnTo>
                <a:close/>
              </a:path>
            </a:pathLst>
          </a:custGeom>
          <a:solidFill>
            <a:srgbClr val="000000"/>
          </a:solidFill>
        </p:spPr>
        <p:txBody>
          <a:bodyPr wrap="square" lIns="0" tIns="0" rIns="0" bIns="0" rtlCol="0"/>
          <a:lstStyle/>
          <a:p>
            <a:endParaRPr sz="1400">
              <a:solidFill>
                <a:prstClr val="black"/>
              </a:solidFill>
              <a:latin typeface="Calibri"/>
            </a:endParaRPr>
          </a:p>
        </p:txBody>
      </p:sp>
      <p:sp>
        <p:nvSpPr>
          <p:cNvPr id="9" name="object 4">
            <a:extLst>
              <a:ext uri="{FF2B5EF4-FFF2-40B4-BE49-F238E27FC236}">
                <a16:creationId xmlns:a16="http://schemas.microsoft.com/office/drawing/2014/main" id="{32DAB8B4-8A25-8040-8469-92B64A8529E7}"/>
              </a:ext>
            </a:extLst>
          </p:cNvPr>
          <p:cNvSpPr txBox="1"/>
          <p:nvPr/>
        </p:nvSpPr>
        <p:spPr>
          <a:xfrm>
            <a:off x="450465" y="2347757"/>
            <a:ext cx="1570064" cy="320601"/>
          </a:xfrm>
          <a:prstGeom prst="rect">
            <a:avLst/>
          </a:prstGeom>
          <a:solidFill>
            <a:schemeClr val="bg1">
              <a:lumMod val="85000"/>
            </a:schemeClr>
          </a:solidFill>
        </p:spPr>
        <p:txBody>
          <a:bodyPr vert="horz" wrap="square" lIns="0" tIns="12700" rIns="0" bIns="0" rtlCol="0">
            <a:spAutoFit/>
          </a:bodyPr>
          <a:lstStyle/>
          <a:p>
            <a:pPr marL="12700">
              <a:lnSpc>
                <a:spcPct val="100000"/>
              </a:lnSpc>
              <a:spcBef>
                <a:spcPts val="100"/>
              </a:spcBef>
            </a:pPr>
            <a:r>
              <a:rPr lang="en-US" sz="2000" spc="-5" dirty="0">
                <a:latin typeface="Trebuchet MS"/>
                <a:cs typeface="Trebuchet MS"/>
              </a:rPr>
              <a:t>&lt;</a:t>
            </a:r>
            <a:r>
              <a:rPr sz="2000" spc="-5" dirty="0">
                <a:latin typeface="Trebuchet MS"/>
                <a:cs typeface="Trebuchet MS"/>
              </a:rPr>
              <a:t>1</a:t>
            </a:r>
            <a:r>
              <a:rPr sz="2000" spc="-20" dirty="0">
                <a:latin typeface="Trebuchet MS"/>
                <a:cs typeface="Trebuchet MS"/>
              </a:rPr>
              <a:t>6</a:t>
            </a:r>
            <a:r>
              <a:rPr sz="2000" spc="-5" dirty="0">
                <a:latin typeface="Trebuchet MS"/>
                <a:cs typeface="Trebuchet MS"/>
              </a:rPr>
              <a:t>6</a:t>
            </a:r>
            <a:r>
              <a:rPr lang="en-US" sz="2000" spc="-5" dirty="0">
                <a:latin typeface="Trebuchet MS"/>
                <a:cs typeface="Trebuchet MS"/>
              </a:rPr>
              <a:t>, {</a:t>
            </a:r>
            <a:r>
              <a:rPr sz="2000" spc="-20" dirty="0">
                <a:latin typeface="Trebuchet MS"/>
                <a:cs typeface="Trebuchet MS"/>
              </a:rPr>
              <a:t>3</a:t>
            </a:r>
            <a:r>
              <a:rPr sz="2000" spc="-5" dirty="0">
                <a:latin typeface="Trebuchet MS"/>
                <a:cs typeface="Trebuchet MS"/>
              </a:rPr>
              <a:t>46</a:t>
            </a:r>
            <a:r>
              <a:rPr lang="en-US" sz="2000" spc="-5" dirty="0">
                <a:latin typeface="Trebuchet MS"/>
                <a:cs typeface="Trebuchet MS"/>
              </a:rPr>
              <a:t>}&gt;</a:t>
            </a:r>
            <a:endParaRPr sz="2000" dirty="0">
              <a:latin typeface="Trebuchet MS"/>
              <a:cs typeface="Trebuchet MS"/>
            </a:endParaRPr>
          </a:p>
        </p:txBody>
      </p:sp>
      <p:sp>
        <p:nvSpPr>
          <p:cNvPr id="10" name="object 5">
            <a:extLst>
              <a:ext uri="{FF2B5EF4-FFF2-40B4-BE49-F238E27FC236}">
                <a16:creationId xmlns:a16="http://schemas.microsoft.com/office/drawing/2014/main" id="{4300FC3B-8913-AB46-9228-F134606BD597}"/>
              </a:ext>
            </a:extLst>
          </p:cNvPr>
          <p:cNvSpPr txBox="1"/>
          <p:nvPr/>
        </p:nvSpPr>
        <p:spPr>
          <a:xfrm>
            <a:off x="2271253" y="2347757"/>
            <a:ext cx="2563760" cy="320601"/>
          </a:xfrm>
          <a:prstGeom prst="rect">
            <a:avLst/>
          </a:prstGeom>
          <a:solidFill>
            <a:schemeClr val="bg1">
              <a:lumMod val="85000"/>
            </a:schemeClr>
          </a:solidFill>
        </p:spPr>
        <p:txBody>
          <a:bodyPr vert="horz" wrap="square" lIns="0" tIns="12700" rIns="0" bIns="0" rtlCol="0">
            <a:spAutoFit/>
          </a:bodyPr>
          <a:lstStyle/>
          <a:p>
            <a:pPr marL="12700">
              <a:lnSpc>
                <a:spcPct val="100000"/>
              </a:lnSpc>
              <a:spcBef>
                <a:spcPts val="100"/>
              </a:spcBef>
            </a:pPr>
            <a:r>
              <a:rPr lang="en-US" sz="2000" spc="-10" dirty="0">
                <a:latin typeface="Trebuchet MS"/>
                <a:cs typeface="Trebuchet MS"/>
              </a:rPr>
              <a:t>&lt;</a:t>
            </a:r>
            <a:r>
              <a:rPr sz="2000" spc="-10" dirty="0">
                <a:latin typeface="Trebuchet MS"/>
                <a:cs typeface="Trebuchet MS"/>
              </a:rPr>
              <a:t>186</a:t>
            </a:r>
            <a:r>
              <a:rPr lang="en-US" sz="2000" spc="-10" dirty="0">
                <a:latin typeface="Trebuchet MS"/>
                <a:cs typeface="Trebuchet MS"/>
              </a:rPr>
              <a:t>, {</a:t>
            </a:r>
            <a:r>
              <a:rPr sz="2000" spc="-10" dirty="0">
                <a:latin typeface="Trebuchet MS"/>
                <a:cs typeface="Trebuchet MS"/>
              </a:rPr>
              <a:t>302,274,265</a:t>
            </a:r>
            <a:r>
              <a:rPr lang="en-US" sz="2000" spc="-10" dirty="0">
                <a:latin typeface="Trebuchet MS"/>
                <a:cs typeface="Trebuchet MS"/>
              </a:rPr>
              <a:t>}&gt;</a:t>
            </a:r>
            <a:endParaRPr sz="2000" dirty="0">
              <a:latin typeface="Trebuchet MS"/>
              <a:cs typeface="Trebuchet MS"/>
            </a:endParaRPr>
          </a:p>
        </p:txBody>
      </p:sp>
      <p:sp>
        <p:nvSpPr>
          <p:cNvPr id="11" name="object 6">
            <a:extLst>
              <a:ext uri="{FF2B5EF4-FFF2-40B4-BE49-F238E27FC236}">
                <a16:creationId xmlns:a16="http://schemas.microsoft.com/office/drawing/2014/main" id="{92CED0D0-162A-854F-8A65-38809F81443F}"/>
              </a:ext>
            </a:extLst>
          </p:cNvPr>
          <p:cNvSpPr txBox="1"/>
          <p:nvPr/>
        </p:nvSpPr>
        <p:spPr>
          <a:xfrm>
            <a:off x="5109457" y="2347757"/>
            <a:ext cx="2028762" cy="320601"/>
          </a:xfrm>
          <a:prstGeom prst="rect">
            <a:avLst/>
          </a:prstGeom>
          <a:solidFill>
            <a:schemeClr val="bg1">
              <a:lumMod val="85000"/>
            </a:schemeClr>
          </a:solidFill>
        </p:spPr>
        <p:txBody>
          <a:bodyPr vert="horz" wrap="square" lIns="0" tIns="12700" rIns="0" bIns="0" rtlCol="0">
            <a:spAutoFit/>
          </a:bodyPr>
          <a:lstStyle/>
          <a:p>
            <a:pPr marL="12700">
              <a:lnSpc>
                <a:spcPct val="100000"/>
              </a:lnSpc>
              <a:spcBef>
                <a:spcPts val="100"/>
              </a:spcBef>
            </a:pPr>
            <a:r>
              <a:rPr lang="en-US" sz="2000" spc="-10" dirty="0">
                <a:latin typeface="Trebuchet MS"/>
                <a:cs typeface="Trebuchet MS"/>
              </a:rPr>
              <a:t>&lt;</a:t>
            </a:r>
            <a:r>
              <a:rPr sz="2000" spc="-10" dirty="0">
                <a:latin typeface="Trebuchet MS"/>
                <a:cs typeface="Trebuchet MS"/>
              </a:rPr>
              <a:t>196</a:t>
            </a:r>
            <a:r>
              <a:rPr lang="en-US" sz="2000" spc="-10" dirty="0">
                <a:latin typeface="Trebuchet MS"/>
                <a:cs typeface="Trebuchet MS"/>
              </a:rPr>
              <a:t>, {</a:t>
            </a:r>
            <a:r>
              <a:rPr sz="2000" spc="-10" dirty="0">
                <a:latin typeface="Trebuchet MS"/>
                <a:cs typeface="Trebuchet MS"/>
              </a:rPr>
              <a:t>242,377</a:t>
            </a:r>
            <a:r>
              <a:rPr lang="en-US" sz="2000" spc="-10" dirty="0">
                <a:latin typeface="Trebuchet MS"/>
                <a:cs typeface="Trebuchet MS"/>
              </a:rPr>
              <a:t>}&gt;</a:t>
            </a:r>
            <a:endParaRPr sz="2000" dirty="0">
              <a:latin typeface="Trebuchet MS"/>
              <a:cs typeface="Trebuchet MS"/>
            </a:endParaRPr>
          </a:p>
        </p:txBody>
      </p:sp>
      <p:sp>
        <p:nvSpPr>
          <p:cNvPr id="12" name="object 7">
            <a:extLst>
              <a:ext uri="{FF2B5EF4-FFF2-40B4-BE49-F238E27FC236}">
                <a16:creationId xmlns:a16="http://schemas.microsoft.com/office/drawing/2014/main" id="{E76D780F-0981-F640-92F9-12358974A028}"/>
              </a:ext>
            </a:extLst>
          </p:cNvPr>
          <p:cNvSpPr txBox="1"/>
          <p:nvPr/>
        </p:nvSpPr>
        <p:spPr>
          <a:xfrm>
            <a:off x="7360141" y="2347757"/>
            <a:ext cx="1533135" cy="320601"/>
          </a:xfrm>
          <a:prstGeom prst="rect">
            <a:avLst/>
          </a:prstGeom>
          <a:solidFill>
            <a:schemeClr val="bg1">
              <a:lumMod val="85000"/>
            </a:schemeClr>
          </a:solidFill>
        </p:spPr>
        <p:txBody>
          <a:bodyPr vert="horz" wrap="square" lIns="0" tIns="12700" rIns="0" bIns="0" rtlCol="0">
            <a:spAutoFit/>
          </a:bodyPr>
          <a:lstStyle/>
          <a:p>
            <a:pPr marL="12700">
              <a:lnSpc>
                <a:spcPct val="100000"/>
              </a:lnSpc>
              <a:spcBef>
                <a:spcPts val="100"/>
              </a:spcBef>
            </a:pPr>
            <a:r>
              <a:rPr lang="en-US" sz="2000" spc="-5" dirty="0">
                <a:latin typeface="Trebuchet MS"/>
                <a:cs typeface="Trebuchet MS"/>
              </a:rPr>
              <a:t>&lt;</a:t>
            </a:r>
            <a:r>
              <a:rPr sz="2000" spc="-5" dirty="0">
                <a:latin typeface="Trebuchet MS"/>
                <a:cs typeface="Trebuchet MS"/>
              </a:rPr>
              <a:t>2</a:t>
            </a:r>
            <a:r>
              <a:rPr sz="2000" spc="-20" dirty="0">
                <a:latin typeface="Trebuchet MS"/>
                <a:cs typeface="Trebuchet MS"/>
              </a:rPr>
              <a:t>4</a:t>
            </a:r>
            <a:r>
              <a:rPr sz="2000" spc="-5" dirty="0">
                <a:latin typeface="Trebuchet MS"/>
                <a:cs typeface="Trebuchet MS"/>
              </a:rPr>
              <a:t>4</a:t>
            </a:r>
            <a:r>
              <a:rPr lang="en-US" sz="2000" spc="-5" dirty="0">
                <a:latin typeface="Trebuchet MS"/>
                <a:cs typeface="Trebuchet MS"/>
              </a:rPr>
              <a:t>, {</a:t>
            </a:r>
            <a:r>
              <a:rPr sz="2000" spc="-20" dirty="0">
                <a:latin typeface="Trebuchet MS"/>
                <a:cs typeface="Trebuchet MS"/>
              </a:rPr>
              <a:t>5</a:t>
            </a:r>
            <a:r>
              <a:rPr sz="2000" dirty="0">
                <a:latin typeface="Trebuchet MS"/>
                <a:cs typeface="Trebuchet MS"/>
              </a:rPr>
              <a:t>1</a:t>
            </a:r>
            <a:r>
              <a:rPr lang="en-US" sz="2000" dirty="0">
                <a:latin typeface="Trebuchet MS"/>
                <a:cs typeface="Trebuchet MS"/>
              </a:rPr>
              <a:t>}&gt;</a:t>
            </a:r>
            <a:endParaRPr sz="2000" dirty="0">
              <a:latin typeface="Trebuchet MS"/>
              <a:cs typeface="Trebuchet MS"/>
            </a:endParaRPr>
          </a:p>
        </p:txBody>
      </p:sp>
      <p:sp>
        <p:nvSpPr>
          <p:cNvPr id="13" name="object 6">
            <a:extLst>
              <a:ext uri="{FF2B5EF4-FFF2-40B4-BE49-F238E27FC236}">
                <a16:creationId xmlns:a16="http://schemas.microsoft.com/office/drawing/2014/main" id="{C7D5B83E-4225-3D4D-9E38-A1452D59F58B}"/>
              </a:ext>
            </a:extLst>
          </p:cNvPr>
          <p:cNvSpPr/>
          <p:nvPr/>
        </p:nvSpPr>
        <p:spPr>
          <a:xfrm>
            <a:off x="1846009" y="3630800"/>
            <a:ext cx="5024282" cy="441959"/>
          </a:xfrm>
          <a:custGeom>
            <a:avLst/>
            <a:gdLst/>
            <a:ahLst/>
            <a:cxnLst/>
            <a:rect l="l" t="t" r="r" b="b"/>
            <a:pathLst>
              <a:path w="2059939" h="441960">
                <a:moveTo>
                  <a:pt x="1986279" y="0"/>
                </a:moveTo>
                <a:lnTo>
                  <a:pt x="73660" y="0"/>
                </a:lnTo>
                <a:lnTo>
                  <a:pt x="45005" y="5794"/>
                </a:lnTo>
                <a:lnTo>
                  <a:pt x="21590" y="21589"/>
                </a:lnTo>
                <a:lnTo>
                  <a:pt x="5794" y="45005"/>
                </a:lnTo>
                <a:lnTo>
                  <a:pt x="0" y="73659"/>
                </a:lnTo>
                <a:lnTo>
                  <a:pt x="0" y="368299"/>
                </a:lnTo>
                <a:lnTo>
                  <a:pt x="5794" y="396954"/>
                </a:lnTo>
                <a:lnTo>
                  <a:pt x="21590" y="420369"/>
                </a:lnTo>
                <a:lnTo>
                  <a:pt x="45005" y="436165"/>
                </a:lnTo>
                <a:lnTo>
                  <a:pt x="73660" y="441959"/>
                </a:lnTo>
                <a:lnTo>
                  <a:pt x="1986279" y="441959"/>
                </a:lnTo>
                <a:lnTo>
                  <a:pt x="2014934" y="436165"/>
                </a:lnTo>
                <a:lnTo>
                  <a:pt x="2038350" y="420369"/>
                </a:lnTo>
                <a:lnTo>
                  <a:pt x="2054145" y="396954"/>
                </a:lnTo>
                <a:lnTo>
                  <a:pt x="2059939" y="368299"/>
                </a:lnTo>
                <a:lnTo>
                  <a:pt x="2059939" y="73659"/>
                </a:lnTo>
                <a:lnTo>
                  <a:pt x="2054145" y="45005"/>
                </a:lnTo>
                <a:lnTo>
                  <a:pt x="2038350" y="21589"/>
                </a:lnTo>
                <a:lnTo>
                  <a:pt x="2014934" y="5794"/>
                </a:lnTo>
                <a:lnTo>
                  <a:pt x="1986279" y="0"/>
                </a:lnTo>
                <a:close/>
              </a:path>
            </a:pathLst>
          </a:custGeom>
          <a:solidFill>
            <a:srgbClr val="F3C72D"/>
          </a:solidFill>
        </p:spPr>
        <p:txBody>
          <a:bodyPr wrap="square" lIns="0" tIns="0" rIns="0" bIns="0" rtlCol="0"/>
          <a:lstStyle/>
          <a:p>
            <a:pPr algn="ctr"/>
            <a:r>
              <a:rPr lang="en-US" sz="2000" dirty="0"/>
              <a:t>Reducer              output &lt;key, </a:t>
            </a:r>
            <a:r>
              <a:rPr lang="en-US" sz="2000" dirty="0" err="1"/>
              <a:t>len</a:t>
            </a:r>
            <a:r>
              <a:rPr lang="en-US" sz="2000" dirty="0"/>
              <a:t>(value&gt;</a:t>
            </a:r>
            <a:endParaRPr sz="2000" dirty="0"/>
          </a:p>
        </p:txBody>
      </p:sp>
    </p:spTree>
    <p:extLst>
      <p:ext uri="{BB962C8B-B14F-4D97-AF65-F5344CB8AC3E}">
        <p14:creationId xmlns:p14="http://schemas.microsoft.com/office/powerpoint/2010/main" val="24709926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9600" cy="990600"/>
          </a:xfrm>
        </p:spPr>
        <p:txBody>
          <a:bodyPr/>
          <a:lstStyle/>
          <a:p>
            <a:r>
              <a:rPr lang="en-US" dirty="0"/>
              <a:t>Putting </a:t>
            </a:r>
            <a:r>
              <a:rPr lang="en-US" spc="-5" dirty="0"/>
              <a:t>it </a:t>
            </a:r>
            <a:r>
              <a:rPr lang="en-US" dirty="0"/>
              <a:t>All</a:t>
            </a:r>
            <a:r>
              <a:rPr lang="en-US" spc="-380" dirty="0"/>
              <a:t> </a:t>
            </a:r>
            <a:r>
              <a:rPr lang="en-US" spc="-75" dirty="0"/>
              <a:t>Together</a:t>
            </a:r>
            <a:endParaRPr lang="en-US" dirty="0"/>
          </a:p>
        </p:txBody>
      </p:sp>
      <p:sp>
        <p:nvSpPr>
          <p:cNvPr id="3" name="Footer Placeholder 2"/>
          <p:cNvSpPr>
            <a:spLocks noGrp="1"/>
          </p:cNvSpPr>
          <p:nvPr>
            <p:ph type="ftr" sz="quarter" idx="11"/>
          </p:nvPr>
        </p:nvSpPr>
        <p:spPr/>
        <p:txBody>
          <a:bodyPr/>
          <a:lstStyle/>
          <a:p>
            <a:r>
              <a:rPr lang="sk-SK" dirty="0"/>
              <a:t>CSP554</a:t>
            </a:r>
            <a:r>
              <a:rPr lang="en-US" dirty="0"/>
              <a:t> Module 03b</a:t>
            </a:r>
          </a:p>
        </p:txBody>
      </p:sp>
      <p:sp>
        <p:nvSpPr>
          <p:cNvPr id="4" name="Slide Number Placeholder 3"/>
          <p:cNvSpPr>
            <a:spLocks noGrp="1"/>
          </p:cNvSpPr>
          <p:nvPr>
            <p:ph type="sldNum" sz="quarter" idx="12"/>
          </p:nvPr>
        </p:nvSpPr>
        <p:spPr/>
        <p:txBody>
          <a:bodyPr/>
          <a:lstStyle/>
          <a:p>
            <a:fld id="{9AA7C465-8597-4488-B68C-958448427716}" type="slidenum">
              <a:rPr lang="en-US" smtClean="0"/>
              <a:t>22</a:t>
            </a:fld>
            <a:endParaRPr lang="en-US" dirty="0"/>
          </a:p>
        </p:txBody>
      </p:sp>
      <p:graphicFrame>
        <p:nvGraphicFramePr>
          <p:cNvPr id="5" name="object 3"/>
          <p:cNvGraphicFramePr>
            <a:graphicFrameLocks noGrp="1"/>
          </p:cNvGraphicFramePr>
          <p:nvPr>
            <p:extLst>
              <p:ext uri="{D42A27DB-BD31-4B8C-83A1-F6EECF244321}">
                <p14:modId xmlns:p14="http://schemas.microsoft.com/office/powerpoint/2010/main" val="754849816"/>
              </p:ext>
            </p:extLst>
          </p:nvPr>
        </p:nvGraphicFramePr>
        <p:xfrm>
          <a:off x="3084829" y="1585099"/>
          <a:ext cx="2281552" cy="1485265"/>
        </p:xfrm>
        <a:graphic>
          <a:graphicData uri="http://schemas.openxmlformats.org/drawingml/2006/table">
            <a:tbl>
              <a:tblPr firstRow="1" bandRow="1">
                <a:tableStyleId>{2D5ABB26-0587-4C30-8999-92F81FD0307C}</a:tableStyleId>
              </a:tblPr>
              <a:tblGrid>
                <a:gridCol w="401320">
                  <a:extLst>
                    <a:ext uri="{9D8B030D-6E8A-4147-A177-3AD203B41FA5}">
                      <a16:colId xmlns:a16="http://schemas.microsoft.com/office/drawing/2014/main" val="20000"/>
                    </a:ext>
                  </a:extLst>
                </a:gridCol>
                <a:gridCol w="457199">
                  <a:extLst>
                    <a:ext uri="{9D8B030D-6E8A-4147-A177-3AD203B41FA5}">
                      <a16:colId xmlns:a16="http://schemas.microsoft.com/office/drawing/2014/main" val="20001"/>
                    </a:ext>
                  </a:extLst>
                </a:gridCol>
                <a:gridCol w="363219">
                  <a:extLst>
                    <a:ext uri="{9D8B030D-6E8A-4147-A177-3AD203B41FA5}">
                      <a16:colId xmlns:a16="http://schemas.microsoft.com/office/drawing/2014/main" val="20002"/>
                    </a:ext>
                  </a:extLst>
                </a:gridCol>
                <a:gridCol w="1059814">
                  <a:extLst>
                    <a:ext uri="{9D8B030D-6E8A-4147-A177-3AD203B41FA5}">
                      <a16:colId xmlns:a16="http://schemas.microsoft.com/office/drawing/2014/main" val="20003"/>
                    </a:ext>
                  </a:extLst>
                </a:gridCol>
              </a:tblGrid>
              <a:tr h="210185">
                <a:tc>
                  <a:txBody>
                    <a:bodyPr/>
                    <a:lstStyle/>
                    <a:p>
                      <a:pPr marL="31750">
                        <a:lnSpc>
                          <a:spcPts val="1555"/>
                        </a:lnSpc>
                      </a:pPr>
                      <a:r>
                        <a:rPr sz="1400" dirty="0">
                          <a:latin typeface="Trebuchet MS"/>
                          <a:cs typeface="Trebuchet MS"/>
                        </a:rPr>
                        <a:t>196</a:t>
                      </a:r>
                      <a:endParaRPr sz="1400">
                        <a:latin typeface="Trebuchet MS"/>
                        <a:cs typeface="Trebuchet MS"/>
                      </a:endParaRPr>
                    </a:p>
                  </a:txBody>
                  <a:tcPr marL="0" marR="0" marT="0" marB="0">
                    <a:solidFill>
                      <a:srgbClr val="ECEBEB"/>
                    </a:solidFill>
                  </a:tcPr>
                </a:tc>
                <a:tc>
                  <a:txBody>
                    <a:bodyPr/>
                    <a:lstStyle/>
                    <a:p>
                      <a:pPr marL="86995">
                        <a:lnSpc>
                          <a:spcPts val="1555"/>
                        </a:lnSpc>
                      </a:pPr>
                      <a:r>
                        <a:rPr sz="1400" dirty="0">
                          <a:latin typeface="Trebuchet MS"/>
                          <a:cs typeface="Trebuchet MS"/>
                        </a:rPr>
                        <a:t>242</a:t>
                      </a:r>
                      <a:endParaRPr sz="1400">
                        <a:latin typeface="Trebuchet MS"/>
                        <a:cs typeface="Trebuchet MS"/>
                      </a:endParaRPr>
                    </a:p>
                  </a:txBody>
                  <a:tcPr marL="0" marR="0" marT="0" marB="0">
                    <a:solidFill>
                      <a:srgbClr val="ECEBEB"/>
                    </a:solidFill>
                  </a:tcPr>
                </a:tc>
                <a:tc>
                  <a:txBody>
                    <a:bodyPr/>
                    <a:lstStyle/>
                    <a:p>
                      <a:pPr marL="86995">
                        <a:lnSpc>
                          <a:spcPts val="1555"/>
                        </a:lnSpc>
                      </a:pPr>
                      <a:r>
                        <a:rPr sz="1400" dirty="0">
                          <a:latin typeface="Trebuchet MS"/>
                          <a:cs typeface="Trebuchet MS"/>
                        </a:rPr>
                        <a:t>3</a:t>
                      </a:r>
                      <a:endParaRPr sz="1400">
                        <a:latin typeface="Trebuchet MS"/>
                        <a:cs typeface="Trebuchet MS"/>
                      </a:endParaRPr>
                    </a:p>
                  </a:txBody>
                  <a:tcPr marL="0" marR="0" marT="0" marB="0">
                    <a:solidFill>
                      <a:srgbClr val="ECEBEB"/>
                    </a:solidFill>
                  </a:tcPr>
                </a:tc>
                <a:tc>
                  <a:txBody>
                    <a:bodyPr/>
                    <a:lstStyle/>
                    <a:p>
                      <a:pPr marR="24130" algn="r">
                        <a:lnSpc>
                          <a:spcPts val="1555"/>
                        </a:lnSpc>
                      </a:pPr>
                      <a:r>
                        <a:rPr sz="1400" dirty="0">
                          <a:latin typeface="Trebuchet MS"/>
                          <a:cs typeface="Trebuchet MS"/>
                        </a:rPr>
                        <a:t>881250949</a:t>
                      </a:r>
                      <a:endParaRPr sz="1400">
                        <a:latin typeface="Trebuchet MS"/>
                        <a:cs typeface="Trebuchet MS"/>
                      </a:endParaRPr>
                    </a:p>
                  </a:txBody>
                  <a:tcPr marL="0" marR="0" marT="0" marB="0">
                    <a:solidFill>
                      <a:srgbClr val="ECEBEB"/>
                    </a:solidFill>
                  </a:tcPr>
                </a:tc>
                <a:extLst>
                  <a:ext uri="{0D108BD9-81ED-4DB2-BD59-A6C34878D82A}">
                    <a16:rowId xmlns:a16="http://schemas.microsoft.com/office/drawing/2014/main" val="10000"/>
                  </a:ext>
                </a:extLst>
              </a:tr>
              <a:tr h="213360">
                <a:tc>
                  <a:txBody>
                    <a:bodyPr/>
                    <a:lstStyle/>
                    <a:p>
                      <a:pPr marL="31750">
                        <a:lnSpc>
                          <a:spcPts val="1580"/>
                        </a:lnSpc>
                      </a:pPr>
                      <a:r>
                        <a:rPr sz="1400" dirty="0">
                          <a:latin typeface="Trebuchet MS"/>
                          <a:cs typeface="Trebuchet MS"/>
                        </a:rPr>
                        <a:t>186</a:t>
                      </a:r>
                      <a:endParaRPr sz="1400">
                        <a:latin typeface="Trebuchet MS"/>
                        <a:cs typeface="Trebuchet MS"/>
                      </a:endParaRPr>
                    </a:p>
                  </a:txBody>
                  <a:tcPr marL="0" marR="0" marT="0" marB="0">
                    <a:solidFill>
                      <a:srgbClr val="ECEBEB"/>
                    </a:solidFill>
                  </a:tcPr>
                </a:tc>
                <a:tc>
                  <a:txBody>
                    <a:bodyPr/>
                    <a:lstStyle/>
                    <a:p>
                      <a:pPr marL="86995">
                        <a:lnSpc>
                          <a:spcPts val="1580"/>
                        </a:lnSpc>
                      </a:pPr>
                      <a:r>
                        <a:rPr sz="1400" dirty="0">
                          <a:latin typeface="Trebuchet MS"/>
                          <a:cs typeface="Trebuchet MS"/>
                        </a:rPr>
                        <a:t>302</a:t>
                      </a:r>
                      <a:endParaRPr sz="1400">
                        <a:latin typeface="Trebuchet MS"/>
                        <a:cs typeface="Trebuchet MS"/>
                      </a:endParaRPr>
                    </a:p>
                  </a:txBody>
                  <a:tcPr marL="0" marR="0" marT="0" marB="0">
                    <a:solidFill>
                      <a:srgbClr val="ECEBEB"/>
                    </a:solidFill>
                  </a:tcPr>
                </a:tc>
                <a:tc>
                  <a:txBody>
                    <a:bodyPr/>
                    <a:lstStyle/>
                    <a:p>
                      <a:pPr marL="86995">
                        <a:lnSpc>
                          <a:spcPts val="1580"/>
                        </a:lnSpc>
                      </a:pPr>
                      <a:r>
                        <a:rPr sz="1400" dirty="0">
                          <a:latin typeface="Trebuchet MS"/>
                          <a:cs typeface="Trebuchet MS"/>
                        </a:rPr>
                        <a:t>3</a:t>
                      </a:r>
                      <a:endParaRPr sz="1400">
                        <a:latin typeface="Trebuchet MS"/>
                        <a:cs typeface="Trebuchet MS"/>
                      </a:endParaRPr>
                    </a:p>
                  </a:txBody>
                  <a:tcPr marL="0" marR="0" marT="0" marB="0">
                    <a:solidFill>
                      <a:srgbClr val="ECEBEB"/>
                    </a:solidFill>
                  </a:tcPr>
                </a:tc>
                <a:tc>
                  <a:txBody>
                    <a:bodyPr/>
                    <a:lstStyle/>
                    <a:p>
                      <a:pPr marR="24130" algn="r">
                        <a:lnSpc>
                          <a:spcPts val="1580"/>
                        </a:lnSpc>
                      </a:pPr>
                      <a:r>
                        <a:rPr sz="1400" spc="0" dirty="0">
                          <a:latin typeface="Trebuchet MS"/>
                          <a:cs typeface="Trebuchet MS"/>
                        </a:rPr>
                        <a:t>891717742</a:t>
                      </a:r>
                      <a:endParaRPr sz="1400">
                        <a:latin typeface="Trebuchet MS"/>
                        <a:cs typeface="Trebuchet MS"/>
                      </a:endParaRPr>
                    </a:p>
                  </a:txBody>
                  <a:tcPr marL="0" marR="0" marT="0" marB="0">
                    <a:solidFill>
                      <a:srgbClr val="ECEBEB"/>
                    </a:solidFill>
                  </a:tcPr>
                </a:tc>
                <a:extLst>
                  <a:ext uri="{0D108BD9-81ED-4DB2-BD59-A6C34878D82A}">
                    <a16:rowId xmlns:a16="http://schemas.microsoft.com/office/drawing/2014/main" val="10001"/>
                  </a:ext>
                </a:extLst>
              </a:tr>
              <a:tr h="212725">
                <a:tc>
                  <a:txBody>
                    <a:bodyPr/>
                    <a:lstStyle/>
                    <a:p>
                      <a:pPr marL="31750">
                        <a:lnSpc>
                          <a:spcPts val="1580"/>
                        </a:lnSpc>
                      </a:pPr>
                      <a:r>
                        <a:rPr sz="1400" dirty="0">
                          <a:latin typeface="Trebuchet MS"/>
                          <a:cs typeface="Trebuchet MS"/>
                        </a:rPr>
                        <a:t>196</a:t>
                      </a:r>
                      <a:endParaRPr sz="1400">
                        <a:latin typeface="Trebuchet MS"/>
                        <a:cs typeface="Trebuchet MS"/>
                      </a:endParaRPr>
                    </a:p>
                  </a:txBody>
                  <a:tcPr marL="0" marR="0" marT="0" marB="0">
                    <a:solidFill>
                      <a:srgbClr val="ECEBEB"/>
                    </a:solidFill>
                  </a:tcPr>
                </a:tc>
                <a:tc>
                  <a:txBody>
                    <a:bodyPr/>
                    <a:lstStyle/>
                    <a:p>
                      <a:pPr marL="86995">
                        <a:lnSpc>
                          <a:spcPts val="1580"/>
                        </a:lnSpc>
                      </a:pPr>
                      <a:r>
                        <a:rPr sz="1400" dirty="0">
                          <a:latin typeface="Trebuchet MS"/>
                          <a:cs typeface="Trebuchet MS"/>
                        </a:rPr>
                        <a:t>377</a:t>
                      </a:r>
                      <a:endParaRPr sz="1400">
                        <a:latin typeface="Trebuchet MS"/>
                        <a:cs typeface="Trebuchet MS"/>
                      </a:endParaRPr>
                    </a:p>
                  </a:txBody>
                  <a:tcPr marL="0" marR="0" marT="0" marB="0">
                    <a:solidFill>
                      <a:srgbClr val="ECEBEB"/>
                    </a:solidFill>
                  </a:tcPr>
                </a:tc>
                <a:tc>
                  <a:txBody>
                    <a:bodyPr/>
                    <a:lstStyle/>
                    <a:p>
                      <a:pPr marL="86995">
                        <a:lnSpc>
                          <a:spcPts val="1580"/>
                        </a:lnSpc>
                      </a:pPr>
                      <a:r>
                        <a:rPr sz="1400" dirty="0">
                          <a:latin typeface="Trebuchet MS"/>
                          <a:cs typeface="Trebuchet MS"/>
                        </a:rPr>
                        <a:t>1</a:t>
                      </a:r>
                      <a:endParaRPr sz="1400">
                        <a:latin typeface="Trebuchet MS"/>
                        <a:cs typeface="Trebuchet MS"/>
                      </a:endParaRPr>
                    </a:p>
                  </a:txBody>
                  <a:tcPr marL="0" marR="0" marT="0" marB="0">
                    <a:solidFill>
                      <a:srgbClr val="ECEBEB"/>
                    </a:solidFill>
                  </a:tcPr>
                </a:tc>
                <a:tc>
                  <a:txBody>
                    <a:bodyPr/>
                    <a:lstStyle/>
                    <a:p>
                      <a:pPr marR="24130" algn="r">
                        <a:lnSpc>
                          <a:spcPts val="1580"/>
                        </a:lnSpc>
                      </a:pPr>
                      <a:r>
                        <a:rPr sz="1400" spc="0" dirty="0">
                          <a:latin typeface="Trebuchet MS"/>
                          <a:cs typeface="Trebuchet MS"/>
                        </a:rPr>
                        <a:t>878887116</a:t>
                      </a:r>
                      <a:endParaRPr sz="1400">
                        <a:latin typeface="Trebuchet MS"/>
                        <a:cs typeface="Trebuchet MS"/>
                      </a:endParaRPr>
                    </a:p>
                  </a:txBody>
                  <a:tcPr marL="0" marR="0" marT="0" marB="0">
                    <a:solidFill>
                      <a:srgbClr val="ECEBEB"/>
                    </a:solidFill>
                  </a:tcPr>
                </a:tc>
                <a:extLst>
                  <a:ext uri="{0D108BD9-81ED-4DB2-BD59-A6C34878D82A}">
                    <a16:rowId xmlns:a16="http://schemas.microsoft.com/office/drawing/2014/main" val="10002"/>
                  </a:ext>
                </a:extLst>
              </a:tr>
              <a:tr h="212725">
                <a:tc>
                  <a:txBody>
                    <a:bodyPr/>
                    <a:lstStyle/>
                    <a:p>
                      <a:pPr marL="31750">
                        <a:lnSpc>
                          <a:spcPts val="1580"/>
                        </a:lnSpc>
                      </a:pPr>
                      <a:r>
                        <a:rPr sz="1400" dirty="0">
                          <a:latin typeface="Trebuchet MS"/>
                          <a:cs typeface="Trebuchet MS"/>
                        </a:rPr>
                        <a:t>244</a:t>
                      </a:r>
                      <a:endParaRPr sz="1400">
                        <a:latin typeface="Trebuchet MS"/>
                        <a:cs typeface="Trebuchet MS"/>
                      </a:endParaRPr>
                    </a:p>
                  </a:txBody>
                  <a:tcPr marL="0" marR="0" marT="0" marB="0">
                    <a:solidFill>
                      <a:srgbClr val="ECEBEB"/>
                    </a:solidFill>
                  </a:tcPr>
                </a:tc>
                <a:tc>
                  <a:txBody>
                    <a:bodyPr/>
                    <a:lstStyle/>
                    <a:p>
                      <a:pPr marL="86995">
                        <a:lnSpc>
                          <a:spcPts val="1580"/>
                        </a:lnSpc>
                      </a:pPr>
                      <a:r>
                        <a:rPr sz="1400" dirty="0">
                          <a:latin typeface="Trebuchet MS"/>
                          <a:cs typeface="Trebuchet MS"/>
                        </a:rPr>
                        <a:t>51</a:t>
                      </a:r>
                      <a:endParaRPr sz="1400">
                        <a:latin typeface="Trebuchet MS"/>
                        <a:cs typeface="Trebuchet MS"/>
                      </a:endParaRPr>
                    </a:p>
                  </a:txBody>
                  <a:tcPr marL="0" marR="0" marT="0" marB="0">
                    <a:solidFill>
                      <a:srgbClr val="ECEBEB"/>
                    </a:solidFill>
                  </a:tcPr>
                </a:tc>
                <a:tc>
                  <a:txBody>
                    <a:bodyPr/>
                    <a:lstStyle/>
                    <a:p>
                      <a:pPr marL="86995">
                        <a:lnSpc>
                          <a:spcPts val="1580"/>
                        </a:lnSpc>
                      </a:pPr>
                      <a:r>
                        <a:rPr sz="1400" dirty="0">
                          <a:latin typeface="Trebuchet MS"/>
                          <a:cs typeface="Trebuchet MS"/>
                        </a:rPr>
                        <a:t>2</a:t>
                      </a:r>
                      <a:endParaRPr sz="1400">
                        <a:latin typeface="Trebuchet MS"/>
                        <a:cs typeface="Trebuchet MS"/>
                      </a:endParaRPr>
                    </a:p>
                  </a:txBody>
                  <a:tcPr marL="0" marR="0" marT="0" marB="0">
                    <a:solidFill>
                      <a:srgbClr val="ECEBEB"/>
                    </a:solidFill>
                  </a:tcPr>
                </a:tc>
                <a:tc>
                  <a:txBody>
                    <a:bodyPr/>
                    <a:lstStyle/>
                    <a:p>
                      <a:pPr marR="24130" algn="r">
                        <a:lnSpc>
                          <a:spcPts val="1580"/>
                        </a:lnSpc>
                      </a:pPr>
                      <a:r>
                        <a:rPr sz="1400" spc="0" dirty="0">
                          <a:latin typeface="Trebuchet MS"/>
                          <a:cs typeface="Trebuchet MS"/>
                        </a:rPr>
                        <a:t>880606923</a:t>
                      </a:r>
                      <a:endParaRPr sz="1400">
                        <a:latin typeface="Trebuchet MS"/>
                        <a:cs typeface="Trebuchet MS"/>
                      </a:endParaRPr>
                    </a:p>
                  </a:txBody>
                  <a:tcPr marL="0" marR="0" marT="0" marB="0">
                    <a:solidFill>
                      <a:srgbClr val="ECEBEB"/>
                    </a:solidFill>
                  </a:tcPr>
                </a:tc>
                <a:extLst>
                  <a:ext uri="{0D108BD9-81ED-4DB2-BD59-A6C34878D82A}">
                    <a16:rowId xmlns:a16="http://schemas.microsoft.com/office/drawing/2014/main" val="10003"/>
                  </a:ext>
                </a:extLst>
              </a:tr>
              <a:tr h="213360">
                <a:tc>
                  <a:txBody>
                    <a:bodyPr/>
                    <a:lstStyle/>
                    <a:p>
                      <a:pPr marL="31750">
                        <a:lnSpc>
                          <a:spcPts val="1585"/>
                        </a:lnSpc>
                      </a:pPr>
                      <a:r>
                        <a:rPr sz="1400" dirty="0">
                          <a:latin typeface="Trebuchet MS"/>
                          <a:cs typeface="Trebuchet MS"/>
                        </a:rPr>
                        <a:t>166</a:t>
                      </a:r>
                      <a:endParaRPr sz="1400">
                        <a:latin typeface="Trebuchet MS"/>
                        <a:cs typeface="Trebuchet MS"/>
                      </a:endParaRPr>
                    </a:p>
                  </a:txBody>
                  <a:tcPr marL="0" marR="0" marT="0" marB="0">
                    <a:solidFill>
                      <a:srgbClr val="ECEBEB"/>
                    </a:solidFill>
                  </a:tcPr>
                </a:tc>
                <a:tc>
                  <a:txBody>
                    <a:bodyPr/>
                    <a:lstStyle/>
                    <a:p>
                      <a:pPr marL="86995">
                        <a:lnSpc>
                          <a:spcPts val="1585"/>
                        </a:lnSpc>
                      </a:pPr>
                      <a:r>
                        <a:rPr sz="1400" dirty="0">
                          <a:latin typeface="Trebuchet MS"/>
                          <a:cs typeface="Trebuchet MS"/>
                        </a:rPr>
                        <a:t>346</a:t>
                      </a:r>
                      <a:endParaRPr sz="1400">
                        <a:latin typeface="Trebuchet MS"/>
                        <a:cs typeface="Trebuchet MS"/>
                      </a:endParaRPr>
                    </a:p>
                  </a:txBody>
                  <a:tcPr marL="0" marR="0" marT="0" marB="0">
                    <a:solidFill>
                      <a:srgbClr val="ECEBEB"/>
                    </a:solidFill>
                  </a:tcPr>
                </a:tc>
                <a:tc>
                  <a:txBody>
                    <a:bodyPr/>
                    <a:lstStyle/>
                    <a:p>
                      <a:pPr marL="86995">
                        <a:lnSpc>
                          <a:spcPts val="1585"/>
                        </a:lnSpc>
                      </a:pPr>
                      <a:r>
                        <a:rPr sz="1400" dirty="0">
                          <a:latin typeface="Trebuchet MS"/>
                          <a:cs typeface="Trebuchet MS"/>
                        </a:rPr>
                        <a:t>1</a:t>
                      </a:r>
                      <a:endParaRPr sz="1400">
                        <a:latin typeface="Trebuchet MS"/>
                        <a:cs typeface="Trebuchet MS"/>
                      </a:endParaRPr>
                    </a:p>
                  </a:txBody>
                  <a:tcPr marL="0" marR="0" marT="0" marB="0">
                    <a:solidFill>
                      <a:srgbClr val="ECEBEB"/>
                    </a:solidFill>
                  </a:tcPr>
                </a:tc>
                <a:tc>
                  <a:txBody>
                    <a:bodyPr/>
                    <a:lstStyle/>
                    <a:p>
                      <a:pPr marR="24130" algn="r">
                        <a:lnSpc>
                          <a:spcPts val="1585"/>
                        </a:lnSpc>
                      </a:pPr>
                      <a:r>
                        <a:rPr sz="1400" dirty="0">
                          <a:latin typeface="Trebuchet MS"/>
                          <a:cs typeface="Trebuchet MS"/>
                        </a:rPr>
                        <a:t>886397596</a:t>
                      </a:r>
                      <a:endParaRPr sz="1400">
                        <a:latin typeface="Trebuchet MS"/>
                        <a:cs typeface="Trebuchet MS"/>
                      </a:endParaRPr>
                    </a:p>
                  </a:txBody>
                  <a:tcPr marL="0" marR="0" marT="0" marB="0">
                    <a:solidFill>
                      <a:srgbClr val="ECEBEB"/>
                    </a:solidFill>
                  </a:tcPr>
                </a:tc>
                <a:extLst>
                  <a:ext uri="{0D108BD9-81ED-4DB2-BD59-A6C34878D82A}">
                    <a16:rowId xmlns:a16="http://schemas.microsoft.com/office/drawing/2014/main" val="10004"/>
                  </a:ext>
                </a:extLst>
              </a:tr>
              <a:tr h="213360">
                <a:tc>
                  <a:txBody>
                    <a:bodyPr/>
                    <a:lstStyle/>
                    <a:p>
                      <a:pPr marL="31750">
                        <a:lnSpc>
                          <a:spcPts val="1580"/>
                        </a:lnSpc>
                      </a:pPr>
                      <a:r>
                        <a:rPr sz="1400" dirty="0">
                          <a:latin typeface="Trebuchet MS"/>
                          <a:cs typeface="Trebuchet MS"/>
                        </a:rPr>
                        <a:t>186</a:t>
                      </a:r>
                      <a:endParaRPr sz="1400">
                        <a:latin typeface="Trebuchet MS"/>
                        <a:cs typeface="Trebuchet MS"/>
                      </a:endParaRPr>
                    </a:p>
                  </a:txBody>
                  <a:tcPr marL="0" marR="0" marT="0" marB="0">
                    <a:solidFill>
                      <a:srgbClr val="ECEBEB"/>
                    </a:solidFill>
                  </a:tcPr>
                </a:tc>
                <a:tc>
                  <a:txBody>
                    <a:bodyPr/>
                    <a:lstStyle/>
                    <a:p>
                      <a:pPr marL="86995">
                        <a:lnSpc>
                          <a:spcPts val="1580"/>
                        </a:lnSpc>
                      </a:pPr>
                      <a:r>
                        <a:rPr sz="1400" dirty="0">
                          <a:latin typeface="Trebuchet MS"/>
                          <a:cs typeface="Trebuchet MS"/>
                        </a:rPr>
                        <a:t>474</a:t>
                      </a:r>
                      <a:endParaRPr sz="1400">
                        <a:latin typeface="Trebuchet MS"/>
                        <a:cs typeface="Trebuchet MS"/>
                      </a:endParaRPr>
                    </a:p>
                  </a:txBody>
                  <a:tcPr marL="0" marR="0" marT="0" marB="0">
                    <a:solidFill>
                      <a:srgbClr val="ECEBEB"/>
                    </a:solidFill>
                  </a:tcPr>
                </a:tc>
                <a:tc>
                  <a:txBody>
                    <a:bodyPr/>
                    <a:lstStyle/>
                    <a:p>
                      <a:pPr marL="86995">
                        <a:lnSpc>
                          <a:spcPts val="1580"/>
                        </a:lnSpc>
                      </a:pPr>
                      <a:r>
                        <a:rPr sz="1400" dirty="0">
                          <a:latin typeface="Trebuchet MS"/>
                          <a:cs typeface="Trebuchet MS"/>
                        </a:rPr>
                        <a:t>4</a:t>
                      </a:r>
                      <a:endParaRPr sz="1400">
                        <a:latin typeface="Trebuchet MS"/>
                        <a:cs typeface="Trebuchet MS"/>
                      </a:endParaRPr>
                    </a:p>
                  </a:txBody>
                  <a:tcPr marL="0" marR="0" marT="0" marB="0">
                    <a:solidFill>
                      <a:srgbClr val="ECEBEB"/>
                    </a:solidFill>
                  </a:tcPr>
                </a:tc>
                <a:tc>
                  <a:txBody>
                    <a:bodyPr/>
                    <a:lstStyle/>
                    <a:p>
                      <a:pPr marR="24130" algn="r">
                        <a:lnSpc>
                          <a:spcPts val="1580"/>
                        </a:lnSpc>
                      </a:pPr>
                      <a:r>
                        <a:rPr sz="1400" spc="0" dirty="0">
                          <a:latin typeface="Trebuchet MS"/>
                          <a:cs typeface="Trebuchet MS"/>
                        </a:rPr>
                        <a:t>884182806</a:t>
                      </a:r>
                      <a:endParaRPr sz="1400">
                        <a:latin typeface="Trebuchet MS"/>
                        <a:cs typeface="Trebuchet MS"/>
                      </a:endParaRPr>
                    </a:p>
                  </a:txBody>
                  <a:tcPr marL="0" marR="0" marT="0" marB="0">
                    <a:solidFill>
                      <a:srgbClr val="ECEBEB"/>
                    </a:solidFill>
                  </a:tcPr>
                </a:tc>
                <a:extLst>
                  <a:ext uri="{0D108BD9-81ED-4DB2-BD59-A6C34878D82A}">
                    <a16:rowId xmlns:a16="http://schemas.microsoft.com/office/drawing/2014/main" val="10005"/>
                  </a:ext>
                </a:extLst>
              </a:tr>
              <a:tr h="209550">
                <a:tc>
                  <a:txBody>
                    <a:bodyPr/>
                    <a:lstStyle/>
                    <a:p>
                      <a:pPr marL="31750">
                        <a:lnSpc>
                          <a:spcPts val="1555"/>
                        </a:lnSpc>
                      </a:pPr>
                      <a:r>
                        <a:rPr sz="1400" dirty="0">
                          <a:latin typeface="Trebuchet MS"/>
                          <a:cs typeface="Trebuchet MS"/>
                        </a:rPr>
                        <a:t>186</a:t>
                      </a:r>
                      <a:endParaRPr sz="1400">
                        <a:latin typeface="Trebuchet MS"/>
                        <a:cs typeface="Trebuchet MS"/>
                      </a:endParaRPr>
                    </a:p>
                  </a:txBody>
                  <a:tcPr marL="0" marR="0" marT="0" marB="0">
                    <a:solidFill>
                      <a:srgbClr val="ECEBEB"/>
                    </a:solidFill>
                  </a:tcPr>
                </a:tc>
                <a:tc>
                  <a:txBody>
                    <a:bodyPr/>
                    <a:lstStyle/>
                    <a:p>
                      <a:pPr marL="86995">
                        <a:lnSpc>
                          <a:spcPts val="1555"/>
                        </a:lnSpc>
                      </a:pPr>
                      <a:r>
                        <a:rPr sz="1400" dirty="0">
                          <a:latin typeface="Trebuchet MS"/>
                          <a:cs typeface="Trebuchet MS"/>
                        </a:rPr>
                        <a:t>265</a:t>
                      </a:r>
                      <a:endParaRPr sz="1400">
                        <a:latin typeface="Trebuchet MS"/>
                        <a:cs typeface="Trebuchet MS"/>
                      </a:endParaRPr>
                    </a:p>
                  </a:txBody>
                  <a:tcPr marL="0" marR="0" marT="0" marB="0">
                    <a:solidFill>
                      <a:srgbClr val="ECEBEB"/>
                    </a:solidFill>
                  </a:tcPr>
                </a:tc>
                <a:tc>
                  <a:txBody>
                    <a:bodyPr/>
                    <a:lstStyle/>
                    <a:p>
                      <a:pPr marL="86995">
                        <a:lnSpc>
                          <a:spcPts val="1555"/>
                        </a:lnSpc>
                      </a:pPr>
                      <a:r>
                        <a:rPr sz="1400" dirty="0">
                          <a:latin typeface="Trebuchet MS"/>
                          <a:cs typeface="Trebuchet MS"/>
                        </a:rPr>
                        <a:t>2</a:t>
                      </a:r>
                      <a:endParaRPr sz="1400">
                        <a:latin typeface="Trebuchet MS"/>
                        <a:cs typeface="Trebuchet MS"/>
                      </a:endParaRPr>
                    </a:p>
                  </a:txBody>
                  <a:tcPr marL="0" marR="0" marT="0" marB="0">
                    <a:solidFill>
                      <a:srgbClr val="ECEBEB"/>
                    </a:solidFill>
                  </a:tcPr>
                </a:tc>
                <a:tc>
                  <a:txBody>
                    <a:bodyPr/>
                    <a:lstStyle/>
                    <a:p>
                      <a:pPr marR="24130" algn="r">
                        <a:lnSpc>
                          <a:spcPts val="1555"/>
                        </a:lnSpc>
                      </a:pPr>
                      <a:r>
                        <a:rPr sz="1400" spc="0" dirty="0">
                          <a:latin typeface="Trebuchet MS"/>
                          <a:cs typeface="Trebuchet MS"/>
                        </a:rPr>
                        <a:t>881171488</a:t>
                      </a:r>
                      <a:endParaRPr sz="1400" dirty="0">
                        <a:latin typeface="Trebuchet MS"/>
                        <a:cs typeface="Trebuchet MS"/>
                      </a:endParaRPr>
                    </a:p>
                  </a:txBody>
                  <a:tcPr marL="0" marR="0" marT="0" marB="0">
                    <a:solidFill>
                      <a:srgbClr val="ECEBEB"/>
                    </a:solidFill>
                  </a:tcPr>
                </a:tc>
                <a:extLst>
                  <a:ext uri="{0D108BD9-81ED-4DB2-BD59-A6C34878D82A}">
                    <a16:rowId xmlns:a16="http://schemas.microsoft.com/office/drawing/2014/main" val="10006"/>
                  </a:ext>
                </a:extLst>
              </a:tr>
            </a:tbl>
          </a:graphicData>
        </a:graphic>
      </p:graphicFrame>
      <p:sp>
        <p:nvSpPr>
          <p:cNvPr id="6" name="object 4"/>
          <p:cNvSpPr txBox="1"/>
          <p:nvPr/>
        </p:nvSpPr>
        <p:spPr>
          <a:xfrm>
            <a:off x="1997455" y="5329808"/>
            <a:ext cx="826135" cy="299720"/>
          </a:xfrm>
          <a:prstGeom prst="rect">
            <a:avLst/>
          </a:prstGeom>
        </p:spPr>
        <p:txBody>
          <a:bodyPr vert="horz" wrap="square" lIns="0" tIns="12700" rIns="0" bIns="0" rtlCol="0">
            <a:spAutoFit/>
          </a:bodyPr>
          <a:lstStyle/>
          <a:p>
            <a:pPr marL="12700">
              <a:lnSpc>
                <a:spcPct val="100000"/>
              </a:lnSpc>
              <a:spcBef>
                <a:spcPts val="100"/>
              </a:spcBef>
            </a:pPr>
            <a:r>
              <a:rPr sz="1800" spc="-10" dirty="0">
                <a:latin typeface="Trebuchet MS"/>
                <a:cs typeface="Trebuchet MS"/>
              </a:rPr>
              <a:t>166:346</a:t>
            </a:r>
            <a:endParaRPr sz="1800">
              <a:latin typeface="Trebuchet MS"/>
              <a:cs typeface="Trebuchet MS"/>
            </a:endParaRPr>
          </a:p>
        </p:txBody>
      </p:sp>
      <p:sp>
        <p:nvSpPr>
          <p:cNvPr id="7" name="object 5"/>
          <p:cNvSpPr txBox="1"/>
          <p:nvPr/>
        </p:nvSpPr>
        <p:spPr>
          <a:xfrm>
            <a:off x="6374383" y="5329808"/>
            <a:ext cx="708025" cy="299720"/>
          </a:xfrm>
          <a:prstGeom prst="rect">
            <a:avLst/>
          </a:prstGeom>
        </p:spPr>
        <p:txBody>
          <a:bodyPr vert="horz" wrap="square" lIns="0" tIns="12700" rIns="0" bIns="0" rtlCol="0">
            <a:spAutoFit/>
          </a:bodyPr>
          <a:lstStyle/>
          <a:p>
            <a:pPr marL="12700">
              <a:lnSpc>
                <a:spcPct val="100000"/>
              </a:lnSpc>
              <a:spcBef>
                <a:spcPts val="100"/>
              </a:spcBef>
            </a:pPr>
            <a:r>
              <a:rPr sz="1800" spc="-5" dirty="0">
                <a:latin typeface="Trebuchet MS"/>
                <a:cs typeface="Trebuchet MS"/>
              </a:rPr>
              <a:t>244:51</a:t>
            </a:r>
            <a:endParaRPr sz="1800">
              <a:latin typeface="Trebuchet MS"/>
              <a:cs typeface="Trebuchet MS"/>
            </a:endParaRPr>
          </a:p>
        </p:txBody>
      </p:sp>
      <p:sp>
        <p:nvSpPr>
          <p:cNvPr id="8" name="object 6"/>
          <p:cNvSpPr txBox="1"/>
          <p:nvPr/>
        </p:nvSpPr>
        <p:spPr>
          <a:xfrm>
            <a:off x="1276350" y="3509898"/>
            <a:ext cx="5962650" cy="923925"/>
          </a:xfrm>
          <a:prstGeom prst="rect">
            <a:avLst/>
          </a:prstGeom>
        </p:spPr>
        <p:txBody>
          <a:bodyPr vert="horz" wrap="square" lIns="0" tIns="12700" rIns="0" bIns="0" rtlCol="0">
            <a:spAutoFit/>
          </a:bodyPr>
          <a:lstStyle/>
          <a:p>
            <a:pPr algn="ctr">
              <a:lnSpc>
                <a:spcPct val="100000"/>
              </a:lnSpc>
              <a:spcBef>
                <a:spcPts val="100"/>
              </a:spcBef>
            </a:pPr>
            <a:r>
              <a:rPr sz="1800" b="1" spc="-5" dirty="0">
                <a:latin typeface="Trebuchet MS"/>
                <a:cs typeface="Trebuchet MS"/>
              </a:rPr>
              <a:t>MAPPER</a:t>
            </a:r>
            <a:endParaRPr sz="1800">
              <a:latin typeface="Trebuchet MS"/>
              <a:cs typeface="Trebuchet MS"/>
            </a:endParaRPr>
          </a:p>
          <a:p>
            <a:pPr>
              <a:lnSpc>
                <a:spcPct val="100000"/>
              </a:lnSpc>
              <a:spcBef>
                <a:spcPts val="45"/>
              </a:spcBef>
            </a:pPr>
            <a:endParaRPr sz="2350">
              <a:latin typeface="Times New Roman"/>
              <a:cs typeface="Times New Roman"/>
            </a:endParaRPr>
          </a:p>
          <a:p>
            <a:pPr algn="ctr">
              <a:lnSpc>
                <a:spcPct val="100000"/>
              </a:lnSpc>
            </a:pPr>
            <a:r>
              <a:rPr sz="1800" spc="-10" dirty="0">
                <a:latin typeface="Trebuchet MS"/>
                <a:cs typeface="Trebuchet MS"/>
              </a:rPr>
              <a:t>196:242 186:302 196:377 </a:t>
            </a:r>
            <a:r>
              <a:rPr sz="1800" spc="-5" dirty="0">
                <a:latin typeface="Trebuchet MS"/>
                <a:cs typeface="Trebuchet MS"/>
              </a:rPr>
              <a:t>244:51 </a:t>
            </a:r>
            <a:r>
              <a:rPr sz="1800" spc="-10" dirty="0">
                <a:latin typeface="Trebuchet MS"/>
                <a:cs typeface="Trebuchet MS"/>
              </a:rPr>
              <a:t>166:346 186:274</a:t>
            </a:r>
            <a:r>
              <a:rPr sz="1800" spc="409" dirty="0">
                <a:latin typeface="Trebuchet MS"/>
                <a:cs typeface="Trebuchet MS"/>
              </a:rPr>
              <a:t> </a:t>
            </a:r>
            <a:r>
              <a:rPr sz="1800" spc="-10" dirty="0">
                <a:latin typeface="Trebuchet MS"/>
                <a:cs typeface="Trebuchet MS"/>
              </a:rPr>
              <a:t>186:265</a:t>
            </a:r>
            <a:endParaRPr sz="1800">
              <a:latin typeface="Trebuchet MS"/>
              <a:cs typeface="Trebuchet MS"/>
            </a:endParaRPr>
          </a:p>
        </p:txBody>
      </p:sp>
      <p:sp>
        <p:nvSpPr>
          <p:cNvPr id="9" name="object 7"/>
          <p:cNvSpPr txBox="1"/>
          <p:nvPr/>
        </p:nvSpPr>
        <p:spPr>
          <a:xfrm>
            <a:off x="2854578" y="5842000"/>
            <a:ext cx="2767330" cy="856645"/>
          </a:xfrm>
          <a:prstGeom prst="rect">
            <a:avLst/>
          </a:prstGeom>
        </p:spPr>
        <p:txBody>
          <a:bodyPr vert="horz" wrap="square" lIns="0" tIns="12700" rIns="0" bIns="0" rtlCol="0">
            <a:spAutoFit/>
          </a:bodyPr>
          <a:lstStyle/>
          <a:p>
            <a:pPr marR="6350" algn="ctr">
              <a:lnSpc>
                <a:spcPct val="100000"/>
              </a:lnSpc>
              <a:spcBef>
                <a:spcPts val="100"/>
              </a:spcBef>
            </a:pPr>
            <a:r>
              <a:rPr sz="1800" b="1" spc="-5" dirty="0">
                <a:latin typeface="Trebuchet MS"/>
                <a:cs typeface="Trebuchet MS"/>
              </a:rPr>
              <a:t>REDUCER</a:t>
            </a:r>
            <a:endParaRPr lang="en-US" dirty="0">
              <a:latin typeface="Trebuchet MS"/>
              <a:cs typeface="Trebuchet MS"/>
            </a:endParaRPr>
          </a:p>
          <a:p>
            <a:pPr marR="6350" algn="ctr">
              <a:lnSpc>
                <a:spcPct val="100000"/>
              </a:lnSpc>
              <a:spcBef>
                <a:spcPts val="100"/>
              </a:spcBef>
            </a:pPr>
            <a:endParaRPr sz="1600" dirty="0">
              <a:latin typeface="Times New Roman"/>
              <a:cs typeface="Times New Roman"/>
            </a:endParaRPr>
          </a:p>
          <a:p>
            <a:pPr algn="ctr">
              <a:lnSpc>
                <a:spcPct val="100000"/>
              </a:lnSpc>
              <a:tabLst>
                <a:tab pos="702945" algn="l"/>
                <a:tab pos="1475740" algn="l"/>
                <a:tab pos="2179320" algn="l"/>
              </a:tabLst>
            </a:pPr>
            <a:r>
              <a:rPr sz="1800" spc="-5" dirty="0">
                <a:latin typeface="Trebuchet MS"/>
                <a:cs typeface="Trebuchet MS"/>
              </a:rPr>
              <a:t>1</a:t>
            </a:r>
            <a:r>
              <a:rPr sz="1800" spc="-10" dirty="0">
                <a:latin typeface="Trebuchet MS"/>
                <a:cs typeface="Trebuchet MS"/>
              </a:rPr>
              <a:t>6</a:t>
            </a:r>
            <a:r>
              <a:rPr sz="1800" spc="-5" dirty="0">
                <a:latin typeface="Trebuchet MS"/>
                <a:cs typeface="Trebuchet MS"/>
              </a:rPr>
              <a:t>6</a:t>
            </a:r>
            <a:r>
              <a:rPr sz="1800" spc="-10" dirty="0">
                <a:latin typeface="Trebuchet MS"/>
                <a:cs typeface="Trebuchet MS"/>
              </a:rPr>
              <a:t>:</a:t>
            </a:r>
            <a:r>
              <a:rPr sz="1800" dirty="0">
                <a:latin typeface="Trebuchet MS"/>
                <a:cs typeface="Trebuchet MS"/>
              </a:rPr>
              <a:t>1	</a:t>
            </a:r>
            <a:r>
              <a:rPr sz="1800" spc="-5" dirty="0">
                <a:latin typeface="Trebuchet MS"/>
                <a:cs typeface="Trebuchet MS"/>
              </a:rPr>
              <a:t>1</a:t>
            </a:r>
            <a:r>
              <a:rPr sz="1800" spc="-10" dirty="0">
                <a:latin typeface="Trebuchet MS"/>
                <a:cs typeface="Trebuchet MS"/>
              </a:rPr>
              <a:t>8</a:t>
            </a:r>
            <a:r>
              <a:rPr sz="1800" spc="-5" dirty="0">
                <a:latin typeface="Trebuchet MS"/>
                <a:cs typeface="Trebuchet MS"/>
              </a:rPr>
              <a:t>6</a:t>
            </a:r>
            <a:r>
              <a:rPr sz="1800" spc="-10" dirty="0">
                <a:latin typeface="Trebuchet MS"/>
                <a:cs typeface="Trebuchet MS"/>
              </a:rPr>
              <a:t>:</a:t>
            </a:r>
            <a:r>
              <a:rPr sz="1800" dirty="0">
                <a:latin typeface="Trebuchet MS"/>
                <a:cs typeface="Trebuchet MS"/>
              </a:rPr>
              <a:t>3	</a:t>
            </a:r>
            <a:r>
              <a:rPr sz="1800" spc="-5" dirty="0">
                <a:latin typeface="Trebuchet MS"/>
                <a:cs typeface="Trebuchet MS"/>
              </a:rPr>
              <a:t>1</a:t>
            </a:r>
            <a:r>
              <a:rPr sz="1800" spc="-10" dirty="0">
                <a:latin typeface="Trebuchet MS"/>
                <a:cs typeface="Trebuchet MS"/>
              </a:rPr>
              <a:t>9</a:t>
            </a:r>
            <a:r>
              <a:rPr sz="1800" spc="-5" dirty="0">
                <a:latin typeface="Trebuchet MS"/>
                <a:cs typeface="Trebuchet MS"/>
              </a:rPr>
              <a:t>6</a:t>
            </a:r>
            <a:r>
              <a:rPr sz="1800" spc="-10" dirty="0">
                <a:latin typeface="Trebuchet MS"/>
                <a:cs typeface="Trebuchet MS"/>
              </a:rPr>
              <a:t>:</a:t>
            </a:r>
            <a:r>
              <a:rPr sz="1800" dirty="0">
                <a:latin typeface="Trebuchet MS"/>
                <a:cs typeface="Trebuchet MS"/>
              </a:rPr>
              <a:t>2	</a:t>
            </a:r>
            <a:r>
              <a:rPr sz="1800" spc="-10" dirty="0">
                <a:latin typeface="Trebuchet MS"/>
                <a:cs typeface="Trebuchet MS"/>
              </a:rPr>
              <a:t>2</a:t>
            </a:r>
            <a:r>
              <a:rPr sz="1800" spc="-5" dirty="0">
                <a:latin typeface="Trebuchet MS"/>
                <a:cs typeface="Trebuchet MS"/>
              </a:rPr>
              <a:t>4</a:t>
            </a:r>
            <a:r>
              <a:rPr sz="1800" spc="-10" dirty="0">
                <a:latin typeface="Trebuchet MS"/>
                <a:cs typeface="Trebuchet MS"/>
              </a:rPr>
              <a:t>4</a:t>
            </a:r>
            <a:r>
              <a:rPr sz="1800" spc="-5" dirty="0">
                <a:latin typeface="Trebuchet MS"/>
                <a:cs typeface="Trebuchet MS"/>
              </a:rPr>
              <a:t>:1</a:t>
            </a:r>
            <a:endParaRPr sz="1800" dirty="0">
              <a:latin typeface="Trebuchet MS"/>
              <a:cs typeface="Trebuchet MS"/>
            </a:endParaRPr>
          </a:p>
        </p:txBody>
      </p:sp>
      <p:sp>
        <p:nvSpPr>
          <p:cNvPr id="10" name="object 8"/>
          <p:cNvSpPr/>
          <p:nvPr/>
        </p:nvSpPr>
        <p:spPr>
          <a:xfrm>
            <a:off x="4187190" y="3138170"/>
            <a:ext cx="76200" cy="347345"/>
          </a:xfrm>
          <a:custGeom>
            <a:avLst/>
            <a:gdLst/>
            <a:ahLst/>
            <a:cxnLst/>
            <a:rect l="l" t="t" r="r" b="b"/>
            <a:pathLst>
              <a:path w="76200" h="347345">
                <a:moveTo>
                  <a:pt x="38100" y="271144"/>
                </a:moveTo>
                <a:lnTo>
                  <a:pt x="0" y="271144"/>
                </a:lnTo>
                <a:lnTo>
                  <a:pt x="38100" y="347344"/>
                </a:lnTo>
                <a:lnTo>
                  <a:pt x="69850" y="283844"/>
                </a:lnTo>
                <a:lnTo>
                  <a:pt x="38100" y="283844"/>
                </a:lnTo>
                <a:lnTo>
                  <a:pt x="38100" y="271144"/>
                </a:lnTo>
                <a:close/>
              </a:path>
              <a:path w="76200" h="347345">
                <a:moveTo>
                  <a:pt x="50800" y="0"/>
                </a:moveTo>
                <a:lnTo>
                  <a:pt x="38100" y="0"/>
                </a:lnTo>
                <a:lnTo>
                  <a:pt x="38100" y="283844"/>
                </a:lnTo>
                <a:lnTo>
                  <a:pt x="50800" y="283844"/>
                </a:lnTo>
                <a:lnTo>
                  <a:pt x="50800" y="0"/>
                </a:lnTo>
                <a:close/>
              </a:path>
              <a:path w="76200" h="347345">
                <a:moveTo>
                  <a:pt x="76200" y="271144"/>
                </a:moveTo>
                <a:lnTo>
                  <a:pt x="50800" y="271144"/>
                </a:lnTo>
                <a:lnTo>
                  <a:pt x="50800" y="283844"/>
                </a:lnTo>
                <a:lnTo>
                  <a:pt x="69850" y="283844"/>
                </a:lnTo>
                <a:lnTo>
                  <a:pt x="76200" y="271144"/>
                </a:lnTo>
                <a:close/>
              </a:path>
            </a:pathLst>
          </a:custGeom>
          <a:solidFill>
            <a:srgbClr val="000000"/>
          </a:solidFill>
        </p:spPr>
        <p:txBody>
          <a:bodyPr wrap="square" lIns="0" tIns="0" rIns="0" bIns="0" rtlCol="0"/>
          <a:lstStyle/>
          <a:p>
            <a:endParaRPr/>
          </a:p>
        </p:txBody>
      </p:sp>
      <p:sp>
        <p:nvSpPr>
          <p:cNvPr id="11" name="object 9"/>
          <p:cNvSpPr/>
          <p:nvPr/>
        </p:nvSpPr>
        <p:spPr>
          <a:xfrm>
            <a:off x="4187190" y="3854450"/>
            <a:ext cx="76200" cy="260985"/>
          </a:xfrm>
          <a:custGeom>
            <a:avLst/>
            <a:gdLst/>
            <a:ahLst/>
            <a:cxnLst/>
            <a:rect l="l" t="t" r="r" b="b"/>
            <a:pathLst>
              <a:path w="76200" h="260985">
                <a:moveTo>
                  <a:pt x="38100" y="184531"/>
                </a:moveTo>
                <a:lnTo>
                  <a:pt x="0" y="184531"/>
                </a:lnTo>
                <a:lnTo>
                  <a:pt x="38100" y="260731"/>
                </a:lnTo>
                <a:lnTo>
                  <a:pt x="69850" y="197231"/>
                </a:lnTo>
                <a:lnTo>
                  <a:pt x="38100" y="197231"/>
                </a:lnTo>
                <a:lnTo>
                  <a:pt x="38100" y="184531"/>
                </a:lnTo>
                <a:close/>
              </a:path>
              <a:path w="76200" h="260985">
                <a:moveTo>
                  <a:pt x="50800" y="0"/>
                </a:moveTo>
                <a:lnTo>
                  <a:pt x="38100" y="0"/>
                </a:lnTo>
                <a:lnTo>
                  <a:pt x="38100" y="197231"/>
                </a:lnTo>
                <a:lnTo>
                  <a:pt x="50800" y="197231"/>
                </a:lnTo>
                <a:lnTo>
                  <a:pt x="50800" y="0"/>
                </a:lnTo>
                <a:close/>
              </a:path>
              <a:path w="76200" h="260985">
                <a:moveTo>
                  <a:pt x="76200" y="184531"/>
                </a:moveTo>
                <a:lnTo>
                  <a:pt x="50800" y="184531"/>
                </a:lnTo>
                <a:lnTo>
                  <a:pt x="50800" y="197231"/>
                </a:lnTo>
                <a:lnTo>
                  <a:pt x="69850" y="197231"/>
                </a:lnTo>
                <a:lnTo>
                  <a:pt x="76200" y="184531"/>
                </a:lnTo>
                <a:close/>
              </a:path>
            </a:pathLst>
          </a:custGeom>
          <a:solidFill>
            <a:srgbClr val="000000"/>
          </a:solidFill>
        </p:spPr>
        <p:txBody>
          <a:bodyPr wrap="square" lIns="0" tIns="0" rIns="0" bIns="0" rtlCol="0"/>
          <a:lstStyle/>
          <a:p>
            <a:endParaRPr/>
          </a:p>
        </p:txBody>
      </p:sp>
      <p:sp>
        <p:nvSpPr>
          <p:cNvPr id="12" name="object 10"/>
          <p:cNvSpPr/>
          <p:nvPr/>
        </p:nvSpPr>
        <p:spPr>
          <a:xfrm>
            <a:off x="4187190" y="4446270"/>
            <a:ext cx="76200" cy="259079"/>
          </a:xfrm>
          <a:custGeom>
            <a:avLst/>
            <a:gdLst/>
            <a:ahLst/>
            <a:cxnLst/>
            <a:rect l="l" t="t" r="r" b="b"/>
            <a:pathLst>
              <a:path w="76200" h="259079">
                <a:moveTo>
                  <a:pt x="25400" y="182752"/>
                </a:moveTo>
                <a:lnTo>
                  <a:pt x="0" y="182752"/>
                </a:lnTo>
                <a:lnTo>
                  <a:pt x="38100" y="258952"/>
                </a:lnTo>
                <a:lnTo>
                  <a:pt x="69850" y="195452"/>
                </a:lnTo>
                <a:lnTo>
                  <a:pt x="25400" y="195452"/>
                </a:lnTo>
                <a:lnTo>
                  <a:pt x="25400" y="182752"/>
                </a:lnTo>
                <a:close/>
              </a:path>
              <a:path w="76200" h="259079">
                <a:moveTo>
                  <a:pt x="38100" y="0"/>
                </a:moveTo>
                <a:lnTo>
                  <a:pt x="25400" y="0"/>
                </a:lnTo>
                <a:lnTo>
                  <a:pt x="25400" y="195452"/>
                </a:lnTo>
                <a:lnTo>
                  <a:pt x="38100" y="195452"/>
                </a:lnTo>
                <a:lnTo>
                  <a:pt x="38100" y="0"/>
                </a:lnTo>
                <a:close/>
              </a:path>
              <a:path w="76200" h="259079">
                <a:moveTo>
                  <a:pt x="76200" y="182752"/>
                </a:moveTo>
                <a:lnTo>
                  <a:pt x="38100" y="182752"/>
                </a:lnTo>
                <a:lnTo>
                  <a:pt x="38100" y="195452"/>
                </a:lnTo>
                <a:lnTo>
                  <a:pt x="69850" y="195452"/>
                </a:lnTo>
                <a:lnTo>
                  <a:pt x="76200" y="182752"/>
                </a:lnTo>
                <a:close/>
              </a:path>
            </a:pathLst>
          </a:custGeom>
          <a:solidFill>
            <a:srgbClr val="000000"/>
          </a:solidFill>
        </p:spPr>
        <p:txBody>
          <a:bodyPr wrap="square" lIns="0" tIns="0" rIns="0" bIns="0" rtlCol="0"/>
          <a:lstStyle/>
          <a:p>
            <a:endParaRPr/>
          </a:p>
        </p:txBody>
      </p:sp>
      <p:sp>
        <p:nvSpPr>
          <p:cNvPr id="13" name="object 11"/>
          <p:cNvSpPr/>
          <p:nvPr/>
        </p:nvSpPr>
        <p:spPr>
          <a:xfrm>
            <a:off x="4184650" y="5632450"/>
            <a:ext cx="76200" cy="183108"/>
          </a:xfrm>
          <a:prstGeom prst="rect">
            <a:avLst/>
          </a:prstGeom>
          <a:blipFill>
            <a:blip r:embed="rId2" cstate="print"/>
            <a:stretch>
              <a:fillRect/>
            </a:stretch>
          </a:blipFill>
        </p:spPr>
        <p:txBody>
          <a:bodyPr wrap="square" lIns="0" tIns="0" rIns="0" bIns="0" rtlCol="0"/>
          <a:lstStyle/>
          <a:p>
            <a:endParaRPr/>
          </a:p>
        </p:txBody>
      </p:sp>
      <p:sp>
        <p:nvSpPr>
          <p:cNvPr id="14" name="object 12"/>
          <p:cNvSpPr/>
          <p:nvPr/>
        </p:nvSpPr>
        <p:spPr>
          <a:xfrm>
            <a:off x="4182109" y="6142990"/>
            <a:ext cx="76200" cy="183108"/>
          </a:xfrm>
          <a:prstGeom prst="rect">
            <a:avLst/>
          </a:prstGeom>
          <a:blipFill>
            <a:blip r:embed="rId2" cstate="print"/>
            <a:stretch>
              <a:fillRect/>
            </a:stretch>
          </a:blipFill>
        </p:spPr>
        <p:txBody>
          <a:bodyPr wrap="square" lIns="0" tIns="0" rIns="0" bIns="0" rtlCol="0"/>
          <a:lstStyle/>
          <a:p>
            <a:endParaRPr/>
          </a:p>
        </p:txBody>
      </p:sp>
      <p:sp>
        <p:nvSpPr>
          <p:cNvPr id="15" name="object 13"/>
          <p:cNvSpPr txBox="1"/>
          <p:nvPr/>
        </p:nvSpPr>
        <p:spPr>
          <a:xfrm>
            <a:off x="3010787" y="4745037"/>
            <a:ext cx="3172460" cy="884555"/>
          </a:xfrm>
          <a:prstGeom prst="rect">
            <a:avLst/>
          </a:prstGeom>
        </p:spPr>
        <p:txBody>
          <a:bodyPr vert="horz" wrap="square" lIns="0" tIns="12700" rIns="0" bIns="0" rtlCol="0">
            <a:spAutoFit/>
          </a:bodyPr>
          <a:lstStyle/>
          <a:p>
            <a:pPr marL="164465">
              <a:lnSpc>
                <a:spcPct val="100000"/>
              </a:lnSpc>
              <a:spcBef>
                <a:spcPts val="100"/>
              </a:spcBef>
            </a:pPr>
            <a:r>
              <a:rPr sz="1800" b="1" dirty="0">
                <a:latin typeface="Trebuchet MS"/>
                <a:cs typeface="Trebuchet MS"/>
              </a:rPr>
              <a:t>SHUFFLE </a:t>
            </a:r>
            <a:r>
              <a:rPr sz="1800" b="1" spc="-5" dirty="0">
                <a:latin typeface="Trebuchet MS"/>
                <a:cs typeface="Trebuchet MS"/>
              </a:rPr>
              <a:t>AND</a:t>
            </a:r>
            <a:r>
              <a:rPr sz="1800" b="1" spc="-140" dirty="0">
                <a:latin typeface="Trebuchet MS"/>
                <a:cs typeface="Trebuchet MS"/>
              </a:rPr>
              <a:t> </a:t>
            </a:r>
            <a:r>
              <a:rPr sz="1800" b="1" spc="-25" dirty="0">
                <a:latin typeface="Trebuchet MS"/>
                <a:cs typeface="Trebuchet MS"/>
              </a:rPr>
              <a:t>SORT</a:t>
            </a:r>
            <a:endParaRPr sz="1800">
              <a:latin typeface="Trebuchet MS"/>
              <a:cs typeface="Trebuchet MS"/>
            </a:endParaRPr>
          </a:p>
          <a:p>
            <a:pPr>
              <a:lnSpc>
                <a:spcPct val="100000"/>
              </a:lnSpc>
              <a:spcBef>
                <a:spcPts val="25"/>
              </a:spcBef>
            </a:pPr>
            <a:endParaRPr sz="2100">
              <a:latin typeface="Times New Roman"/>
              <a:cs typeface="Times New Roman"/>
            </a:endParaRPr>
          </a:p>
          <a:p>
            <a:pPr marL="12700">
              <a:lnSpc>
                <a:spcPct val="100000"/>
              </a:lnSpc>
              <a:spcBef>
                <a:spcPts val="5"/>
              </a:spcBef>
              <a:tabLst>
                <a:tab pos="1916430" algn="l"/>
              </a:tabLst>
            </a:pPr>
            <a:r>
              <a:rPr sz="1800" spc="-10" dirty="0">
                <a:latin typeface="Trebuchet MS"/>
                <a:cs typeface="Trebuchet MS"/>
              </a:rPr>
              <a:t>186:302,274,265	196:242,377</a:t>
            </a:r>
            <a:endParaRPr sz="1800">
              <a:latin typeface="Trebuchet MS"/>
              <a:cs typeface="Trebuchet MS"/>
            </a:endParaRPr>
          </a:p>
        </p:txBody>
      </p:sp>
      <p:sp>
        <p:nvSpPr>
          <p:cNvPr id="16" name="object 14"/>
          <p:cNvSpPr/>
          <p:nvPr/>
        </p:nvSpPr>
        <p:spPr>
          <a:xfrm>
            <a:off x="4182109" y="5088890"/>
            <a:ext cx="76200" cy="248920"/>
          </a:xfrm>
          <a:prstGeom prst="rect">
            <a:avLst/>
          </a:prstGeom>
          <a:blipFill>
            <a:blip r:embed="rId3" cstate="print"/>
            <a:stretch>
              <a:fillRect/>
            </a:stretch>
          </a:blipFill>
        </p:spPr>
        <p:txBody>
          <a:bodyPr wrap="square" lIns="0" tIns="0" rIns="0" bIns="0" rtlCol="0"/>
          <a:lstStyle/>
          <a:p>
            <a:endParaRPr/>
          </a:p>
        </p:txBody>
      </p:sp>
      <p:sp>
        <p:nvSpPr>
          <p:cNvPr id="20" name="object 3"/>
          <p:cNvSpPr txBox="1"/>
          <p:nvPr/>
        </p:nvSpPr>
        <p:spPr>
          <a:xfrm>
            <a:off x="2364995" y="1264693"/>
            <a:ext cx="3938904" cy="299720"/>
          </a:xfrm>
          <a:prstGeom prst="rect">
            <a:avLst/>
          </a:prstGeom>
        </p:spPr>
        <p:txBody>
          <a:bodyPr vert="horz" wrap="square" lIns="0" tIns="12700" rIns="0" bIns="0" rtlCol="0">
            <a:spAutoFit/>
          </a:bodyPr>
          <a:lstStyle/>
          <a:p>
            <a:pPr marL="12700">
              <a:lnSpc>
                <a:spcPct val="100000"/>
              </a:lnSpc>
              <a:spcBef>
                <a:spcPts val="100"/>
              </a:spcBef>
            </a:pPr>
            <a:r>
              <a:rPr sz="1800" spc="-5" dirty="0">
                <a:latin typeface="Trebuchet MS"/>
                <a:cs typeface="Trebuchet MS"/>
              </a:rPr>
              <a:t>USER ID|MOVIE</a:t>
            </a:r>
            <a:r>
              <a:rPr sz="1800" spc="-75" dirty="0">
                <a:latin typeface="Trebuchet MS"/>
                <a:cs typeface="Trebuchet MS"/>
              </a:rPr>
              <a:t> </a:t>
            </a:r>
            <a:r>
              <a:rPr sz="1800" spc="-25" dirty="0">
                <a:latin typeface="Trebuchet MS"/>
                <a:cs typeface="Trebuchet MS"/>
              </a:rPr>
              <a:t>ID|RATING|TIMESTAMP</a:t>
            </a:r>
            <a:endParaRPr sz="1800" dirty="0">
              <a:latin typeface="Trebuchet MS"/>
              <a:cs typeface="Trebuchet MS"/>
            </a:endParaRPr>
          </a:p>
        </p:txBody>
      </p:sp>
    </p:spTree>
    <p:extLst>
      <p:ext uri="{BB962C8B-B14F-4D97-AF65-F5344CB8AC3E}">
        <p14:creationId xmlns:p14="http://schemas.microsoft.com/office/powerpoint/2010/main" val="13118438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Developing Some MapReduce Intuition</a:t>
            </a:r>
            <a:br>
              <a:rPr lang="en-US" dirty="0"/>
            </a:br>
            <a:r>
              <a:rPr lang="en-US" sz="3100" dirty="0"/>
              <a:t>A Little About MapReduce as a Framework</a:t>
            </a:r>
          </a:p>
        </p:txBody>
      </p:sp>
      <p:sp>
        <p:nvSpPr>
          <p:cNvPr id="3" name="Content Placeholder 2"/>
          <p:cNvSpPr>
            <a:spLocks noGrp="1"/>
          </p:cNvSpPr>
          <p:nvPr>
            <p:ph idx="1"/>
          </p:nvPr>
        </p:nvSpPr>
        <p:spPr>
          <a:xfrm>
            <a:off x="457200" y="1600200"/>
            <a:ext cx="8229600" cy="2971800"/>
          </a:xfrm>
        </p:spPr>
        <p:txBody>
          <a:bodyPr>
            <a:normAutofit fontScale="92500" lnSpcReduction="10000"/>
          </a:bodyPr>
          <a:lstStyle/>
          <a:p>
            <a:r>
              <a:rPr lang="en-US" dirty="0"/>
              <a:t>Most frameworks have a core of services and offer hooks for you to add custom code</a:t>
            </a:r>
          </a:p>
          <a:p>
            <a:r>
              <a:rPr lang="en-US" dirty="0"/>
              <a:t>These hooks are generally member functions that must accept specified input types and return specified output types</a:t>
            </a:r>
          </a:p>
          <a:p>
            <a:r>
              <a:rPr lang="en-US" dirty="0"/>
              <a:t>Framework users code this functions and register them with the framework</a:t>
            </a:r>
          </a:p>
          <a:p>
            <a:r>
              <a:rPr lang="en-US" dirty="0"/>
              <a:t>The MapReduce framework supports hooks for functions such as map, reduce and others</a:t>
            </a:r>
          </a:p>
        </p:txBody>
      </p:sp>
      <p:sp>
        <p:nvSpPr>
          <p:cNvPr id="4" name="Footer Placeholder 3"/>
          <p:cNvSpPr>
            <a:spLocks noGrp="1"/>
          </p:cNvSpPr>
          <p:nvPr>
            <p:ph type="ftr" sz="quarter" idx="11"/>
          </p:nvPr>
        </p:nvSpPr>
        <p:spPr/>
        <p:txBody>
          <a:bodyPr/>
          <a:lstStyle/>
          <a:p>
            <a:r>
              <a:rPr lang="sk-SK" dirty="0"/>
              <a:t>CSP554</a:t>
            </a:r>
            <a:r>
              <a:rPr lang="en-US" dirty="0"/>
              <a:t> Module 03b</a:t>
            </a:r>
          </a:p>
        </p:txBody>
      </p:sp>
      <p:sp>
        <p:nvSpPr>
          <p:cNvPr id="5" name="Slide Number Placeholder 4"/>
          <p:cNvSpPr>
            <a:spLocks noGrp="1"/>
          </p:cNvSpPr>
          <p:nvPr>
            <p:ph type="sldNum" sz="quarter" idx="12"/>
          </p:nvPr>
        </p:nvSpPr>
        <p:spPr/>
        <p:txBody>
          <a:bodyPr/>
          <a:lstStyle/>
          <a:p>
            <a:fld id="{9AA7C465-8597-4488-B68C-958448427716}" type="slidenum">
              <a:rPr lang="en-US" smtClean="0"/>
              <a:t>23</a:t>
            </a:fld>
            <a:endParaRPr lang="en-US" dirty="0"/>
          </a:p>
        </p:txBody>
      </p:sp>
      <p:sp>
        <p:nvSpPr>
          <p:cNvPr id="7" name="Rectangle 6"/>
          <p:cNvSpPr/>
          <p:nvPr/>
        </p:nvSpPr>
        <p:spPr>
          <a:xfrm>
            <a:off x="1219200" y="4876800"/>
            <a:ext cx="1676400" cy="1371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MapReduce Framework</a:t>
            </a:r>
          </a:p>
        </p:txBody>
      </p:sp>
      <p:sp>
        <p:nvSpPr>
          <p:cNvPr id="8" name="Rectangle 7"/>
          <p:cNvSpPr/>
          <p:nvPr/>
        </p:nvSpPr>
        <p:spPr>
          <a:xfrm>
            <a:off x="5486400" y="4495800"/>
            <a:ext cx="1676400"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Map Function</a:t>
            </a:r>
          </a:p>
        </p:txBody>
      </p:sp>
      <p:sp>
        <p:nvSpPr>
          <p:cNvPr id="9" name="Rectangle 8"/>
          <p:cNvSpPr/>
          <p:nvPr/>
        </p:nvSpPr>
        <p:spPr>
          <a:xfrm>
            <a:off x="5461000" y="5867400"/>
            <a:ext cx="1676400"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Reduce Function</a:t>
            </a:r>
          </a:p>
        </p:txBody>
      </p:sp>
      <p:cxnSp>
        <p:nvCxnSpPr>
          <p:cNvPr id="11" name="Straight Arrow Connector 10"/>
          <p:cNvCxnSpPr>
            <a:stCxn id="8" idx="1"/>
          </p:cNvCxnSpPr>
          <p:nvPr/>
        </p:nvCxnSpPr>
        <p:spPr>
          <a:xfrm flipH="1">
            <a:off x="2895600" y="4838700"/>
            <a:ext cx="2590800" cy="379186"/>
          </a:xfrm>
          <a:prstGeom prst="straightConnector1">
            <a:avLst/>
          </a:prstGeom>
          <a:ln w="28575">
            <a:prstDash val="dash"/>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9" idx="1"/>
          </p:cNvCxnSpPr>
          <p:nvPr/>
        </p:nvCxnSpPr>
        <p:spPr>
          <a:xfrm flipH="1" flipV="1">
            <a:off x="2895600" y="5754469"/>
            <a:ext cx="2565400" cy="455831"/>
          </a:xfrm>
          <a:prstGeom prst="straightConnector1">
            <a:avLst/>
          </a:prstGeom>
          <a:ln w="28575">
            <a:prstDash val="dash"/>
            <a:tailEnd type="arrow"/>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3460284" y="4687669"/>
            <a:ext cx="1492716" cy="646331"/>
          </a:xfrm>
          <a:prstGeom prst="rect">
            <a:avLst/>
          </a:prstGeom>
          <a:solidFill>
            <a:schemeClr val="bg1"/>
          </a:solidFill>
        </p:spPr>
        <p:txBody>
          <a:bodyPr wrap="none" rtlCol="0">
            <a:spAutoFit/>
          </a:bodyPr>
          <a:lstStyle/>
          <a:p>
            <a:pPr algn="ctr"/>
            <a:r>
              <a:rPr lang="en-US" dirty="0"/>
              <a:t>register with </a:t>
            </a:r>
          </a:p>
          <a:p>
            <a:pPr algn="ctr"/>
            <a:r>
              <a:rPr lang="en-US" dirty="0"/>
              <a:t>framework</a:t>
            </a:r>
          </a:p>
        </p:txBody>
      </p:sp>
      <p:sp>
        <p:nvSpPr>
          <p:cNvPr id="17" name="TextBox 16"/>
          <p:cNvSpPr txBox="1"/>
          <p:nvPr/>
        </p:nvSpPr>
        <p:spPr>
          <a:xfrm>
            <a:off x="3460284" y="5638800"/>
            <a:ext cx="1492716" cy="646331"/>
          </a:xfrm>
          <a:prstGeom prst="rect">
            <a:avLst/>
          </a:prstGeom>
          <a:solidFill>
            <a:schemeClr val="bg1"/>
          </a:solidFill>
        </p:spPr>
        <p:txBody>
          <a:bodyPr wrap="none" rtlCol="0">
            <a:spAutoFit/>
          </a:bodyPr>
          <a:lstStyle/>
          <a:p>
            <a:pPr algn="ctr"/>
            <a:r>
              <a:rPr lang="en-US" dirty="0"/>
              <a:t>register with </a:t>
            </a:r>
          </a:p>
          <a:p>
            <a:pPr algn="ctr"/>
            <a:r>
              <a:rPr lang="en-US" dirty="0"/>
              <a:t>framework</a:t>
            </a:r>
          </a:p>
        </p:txBody>
      </p:sp>
    </p:spTree>
    <p:extLst>
      <p:ext uri="{BB962C8B-B14F-4D97-AF65-F5344CB8AC3E}">
        <p14:creationId xmlns:p14="http://schemas.microsoft.com/office/powerpoint/2010/main" val="37572856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Developing Some MapReduce Intuition</a:t>
            </a:r>
            <a:br>
              <a:rPr lang="en-US" dirty="0"/>
            </a:br>
            <a:r>
              <a:rPr lang="en-US" sz="3100" dirty="0"/>
              <a:t>A Little About MapReduce as a Framework</a:t>
            </a:r>
          </a:p>
        </p:txBody>
      </p:sp>
      <p:sp>
        <p:nvSpPr>
          <p:cNvPr id="3" name="Content Placeholder 2"/>
          <p:cNvSpPr>
            <a:spLocks noGrp="1"/>
          </p:cNvSpPr>
          <p:nvPr>
            <p:ph idx="1"/>
          </p:nvPr>
        </p:nvSpPr>
        <p:spPr/>
        <p:txBody>
          <a:bodyPr>
            <a:normAutofit/>
          </a:bodyPr>
          <a:lstStyle/>
          <a:p>
            <a:r>
              <a:rPr lang="en-US" dirty="0"/>
              <a:t>Most frameworks provide data to user member functions and otherwise manage it</a:t>
            </a:r>
          </a:p>
          <a:p>
            <a:r>
              <a:rPr lang="en-US" dirty="0"/>
              <a:t>And this data may be of any type useful to the framework user</a:t>
            </a:r>
          </a:p>
          <a:p>
            <a:r>
              <a:rPr lang="en-US" dirty="0"/>
              <a:t>But this means the framework must have a means to hold and pass data of unknown types</a:t>
            </a:r>
          </a:p>
          <a:p>
            <a:r>
              <a:rPr lang="en-US" dirty="0"/>
              <a:t>The way most frameworks handle this is to place user data types is a “wrapper”</a:t>
            </a:r>
          </a:p>
        </p:txBody>
      </p:sp>
      <p:sp>
        <p:nvSpPr>
          <p:cNvPr id="4" name="Footer Placeholder 3"/>
          <p:cNvSpPr>
            <a:spLocks noGrp="1"/>
          </p:cNvSpPr>
          <p:nvPr>
            <p:ph type="ftr" sz="quarter" idx="11"/>
          </p:nvPr>
        </p:nvSpPr>
        <p:spPr/>
        <p:txBody>
          <a:bodyPr/>
          <a:lstStyle/>
          <a:p>
            <a:r>
              <a:rPr lang="sk-SK" dirty="0"/>
              <a:t>CSP554</a:t>
            </a:r>
            <a:r>
              <a:rPr lang="en-US" dirty="0"/>
              <a:t> Module 03b</a:t>
            </a:r>
          </a:p>
        </p:txBody>
      </p:sp>
      <p:sp>
        <p:nvSpPr>
          <p:cNvPr id="5" name="Slide Number Placeholder 4"/>
          <p:cNvSpPr>
            <a:spLocks noGrp="1"/>
          </p:cNvSpPr>
          <p:nvPr>
            <p:ph type="sldNum" sz="quarter" idx="12"/>
          </p:nvPr>
        </p:nvSpPr>
        <p:spPr/>
        <p:txBody>
          <a:bodyPr/>
          <a:lstStyle/>
          <a:p>
            <a:fld id="{9AA7C465-8597-4488-B68C-958448427716}" type="slidenum">
              <a:rPr lang="en-US" smtClean="0"/>
              <a:t>24</a:t>
            </a:fld>
            <a:endParaRPr lang="en-US" dirty="0"/>
          </a:p>
        </p:txBody>
      </p:sp>
    </p:spTree>
    <p:extLst>
      <p:ext uri="{BB962C8B-B14F-4D97-AF65-F5344CB8AC3E}">
        <p14:creationId xmlns:p14="http://schemas.microsoft.com/office/powerpoint/2010/main" val="32655300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Developing Some MapReduce Intuition</a:t>
            </a:r>
            <a:br>
              <a:rPr lang="en-US" dirty="0"/>
            </a:br>
            <a:r>
              <a:rPr lang="en-US" sz="3100" dirty="0"/>
              <a:t>A Little About MapReduce as a Framework</a:t>
            </a:r>
            <a:endParaRPr lang="en-US" dirty="0"/>
          </a:p>
        </p:txBody>
      </p:sp>
      <p:sp>
        <p:nvSpPr>
          <p:cNvPr id="3" name="Content Placeholder 2"/>
          <p:cNvSpPr>
            <a:spLocks noGrp="1"/>
          </p:cNvSpPr>
          <p:nvPr>
            <p:ph idx="1"/>
          </p:nvPr>
        </p:nvSpPr>
        <p:spPr>
          <a:xfrm>
            <a:off x="457200" y="1600200"/>
            <a:ext cx="8229600" cy="2971800"/>
          </a:xfrm>
        </p:spPr>
        <p:txBody>
          <a:bodyPr>
            <a:normAutofit fontScale="92500" lnSpcReduction="20000"/>
          </a:bodyPr>
          <a:lstStyle/>
          <a:p>
            <a:r>
              <a:rPr lang="en-US" dirty="0"/>
              <a:t>So the framework uses the wrapper means to handle and move data</a:t>
            </a:r>
          </a:p>
          <a:p>
            <a:r>
              <a:rPr lang="en-US" dirty="0"/>
              <a:t>To hold a wide range of user data types, this wrapper must be very generic</a:t>
            </a:r>
          </a:p>
          <a:p>
            <a:r>
              <a:rPr lang="en-US" dirty="0"/>
              <a:t>The MapReduce framework wraps data in key value pairs</a:t>
            </a:r>
          </a:p>
          <a:p>
            <a:r>
              <a:rPr lang="en-US" dirty="0"/>
              <a:t>The pairs are used to pass user data types between the hook functions and the framework</a:t>
            </a:r>
          </a:p>
          <a:p>
            <a:r>
              <a:rPr lang="en-US" dirty="0"/>
              <a:t>Part of the design of MapReduce algorithms involves imposing this key value structure on arbitrary datasets</a:t>
            </a:r>
          </a:p>
          <a:p>
            <a:endParaRPr lang="en-US" dirty="0"/>
          </a:p>
        </p:txBody>
      </p:sp>
      <p:sp>
        <p:nvSpPr>
          <p:cNvPr id="4" name="Footer Placeholder 3"/>
          <p:cNvSpPr>
            <a:spLocks noGrp="1"/>
          </p:cNvSpPr>
          <p:nvPr>
            <p:ph type="ftr" sz="quarter" idx="11"/>
          </p:nvPr>
        </p:nvSpPr>
        <p:spPr/>
        <p:txBody>
          <a:bodyPr/>
          <a:lstStyle/>
          <a:p>
            <a:r>
              <a:rPr lang="sk-SK" dirty="0"/>
              <a:t>CSP554</a:t>
            </a:r>
            <a:r>
              <a:rPr lang="en-US" dirty="0"/>
              <a:t> Module 03b</a:t>
            </a:r>
          </a:p>
        </p:txBody>
      </p:sp>
      <p:sp>
        <p:nvSpPr>
          <p:cNvPr id="5" name="Slide Number Placeholder 4"/>
          <p:cNvSpPr>
            <a:spLocks noGrp="1"/>
          </p:cNvSpPr>
          <p:nvPr>
            <p:ph type="sldNum" sz="quarter" idx="12"/>
          </p:nvPr>
        </p:nvSpPr>
        <p:spPr/>
        <p:txBody>
          <a:bodyPr/>
          <a:lstStyle/>
          <a:p>
            <a:fld id="{9AA7C465-8597-4488-B68C-958448427716}" type="slidenum">
              <a:rPr lang="en-US" smtClean="0"/>
              <a:t>25</a:t>
            </a:fld>
            <a:endParaRPr lang="en-US" dirty="0"/>
          </a:p>
        </p:txBody>
      </p:sp>
      <p:sp>
        <p:nvSpPr>
          <p:cNvPr id="6" name="Rectangle 5"/>
          <p:cNvSpPr/>
          <p:nvPr/>
        </p:nvSpPr>
        <p:spPr>
          <a:xfrm>
            <a:off x="1219200" y="4953000"/>
            <a:ext cx="1676400" cy="1371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MapReduce Framework</a:t>
            </a:r>
          </a:p>
        </p:txBody>
      </p:sp>
      <p:sp>
        <p:nvSpPr>
          <p:cNvPr id="7" name="Rectangle 6"/>
          <p:cNvSpPr/>
          <p:nvPr/>
        </p:nvSpPr>
        <p:spPr>
          <a:xfrm>
            <a:off x="5486400" y="4572000"/>
            <a:ext cx="1676400"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Map Function</a:t>
            </a:r>
          </a:p>
        </p:txBody>
      </p:sp>
      <p:sp>
        <p:nvSpPr>
          <p:cNvPr id="8" name="Rectangle 7"/>
          <p:cNvSpPr/>
          <p:nvPr/>
        </p:nvSpPr>
        <p:spPr>
          <a:xfrm>
            <a:off x="5461000" y="5943600"/>
            <a:ext cx="1676400"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Reduce Function</a:t>
            </a:r>
          </a:p>
        </p:txBody>
      </p:sp>
      <p:cxnSp>
        <p:nvCxnSpPr>
          <p:cNvPr id="14" name="Straight Arrow Connector 13"/>
          <p:cNvCxnSpPr>
            <a:endCxn id="7" idx="1"/>
          </p:cNvCxnSpPr>
          <p:nvPr/>
        </p:nvCxnSpPr>
        <p:spPr>
          <a:xfrm flipV="1">
            <a:off x="2895600" y="4914900"/>
            <a:ext cx="2590800" cy="342900"/>
          </a:xfrm>
          <a:prstGeom prst="straightConnector1">
            <a:avLst/>
          </a:prstGeom>
          <a:ln w="28575">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2862943" y="6115050"/>
            <a:ext cx="2590800" cy="285750"/>
          </a:xfrm>
          <a:prstGeom prst="straightConnector1">
            <a:avLst/>
          </a:prstGeom>
          <a:ln w="28575">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3697069" y="4888468"/>
            <a:ext cx="646331" cy="369332"/>
          </a:xfrm>
          <a:prstGeom prst="rect">
            <a:avLst/>
          </a:prstGeom>
          <a:solidFill>
            <a:schemeClr val="bg1"/>
          </a:solidFill>
          <a:ln>
            <a:solidFill>
              <a:schemeClr val="bg1"/>
            </a:solidFill>
          </a:ln>
        </p:spPr>
        <p:txBody>
          <a:bodyPr wrap="none" rtlCol="0">
            <a:spAutoFit/>
          </a:bodyPr>
          <a:lstStyle/>
          <a:p>
            <a:r>
              <a:rPr lang="en-US" dirty="0"/>
              <a:t>KVP</a:t>
            </a:r>
          </a:p>
        </p:txBody>
      </p:sp>
      <p:sp>
        <p:nvSpPr>
          <p:cNvPr id="19" name="TextBox 18"/>
          <p:cNvSpPr txBox="1"/>
          <p:nvPr/>
        </p:nvSpPr>
        <p:spPr>
          <a:xfrm>
            <a:off x="3715212" y="6096000"/>
            <a:ext cx="646331" cy="369332"/>
          </a:xfrm>
          <a:prstGeom prst="rect">
            <a:avLst/>
          </a:prstGeom>
          <a:solidFill>
            <a:schemeClr val="bg1"/>
          </a:solidFill>
          <a:ln>
            <a:solidFill>
              <a:schemeClr val="bg1"/>
            </a:solidFill>
          </a:ln>
        </p:spPr>
        <p:txBody>
          <a:bodyPr wrap="none" rtlCol="0">
            <a:spAutoFit/>
          </a:bodyPr>
          <a:lstStyle/>
          <a:p>
            <a:r>
              <a:rPr lang="en-US" dirty="0"/>
              <a:t>KVP</a:t>
            </a:r>
          </a:p>
        </p:txBody>
      </p:sp>
    </p:spTree>
    <p:extLst>
      <p:ext uri="{BB962C8B-B14F-4D97-AF65-F5344CB8AC3E}">
        <p14:creationId xmlns:p14="http://schemas.microsoft.com/office/powerpoint/2010/main" val="12807904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Developing Some MapReduce Intuition</a:t>
            </a:r>
            <a:br>
              <a:rPr lang="en-US" dirty="0"/>
            </a:br>
            <a:r>
              <a:rPr lang="en-US" sz="3100" dirty="0"/>
              <a:t>A Little About MapReduce as a Framework</a:t>
            </a:r>
          </a:p>
        </p:txBody>
      </p:sp>
      <p:sp>
        <p:nvSpPr>
          <p:cNvPr id="3" name="Content Placeholder 2"/>
          <p:cNvSpPr>
            <a:spLocks noGrp="1"/>
          </p:cNvSpPr>
          <p:nvPr>
            <p:ph idx="1"/>
          </p:nvPr>
        </p:nvSpPr>
        <p:spPr/>
        <p:txBody>
          <a:bodyPr/>
          <a:lstStyle/>
          <a:p>
            <a:r>
              <a:rPr lang="en-US" dirty="0"/>
              <a:t>A set of two data items: a </a:t>
            </a:r>
            <a:r>
              <a:rPr lang="en-US" b="1" dirty="0"/>
              <a:t>key</a:t>
            </a:r>
            <a:r>
              <a:rPr lang="en-US" dirty="0"/>
              <a:t>, which is a unique identifier for some item of data, and the </a:t>
            </a:r>
            <a:r>
              <a:rPr lang="en-US" b="1" dirty="0"/>
              <a:t>value</a:t>
            </a:r>
            <a:r>
              <a:rPr lang="en-US" dirty="0"/>
              <a:t>, which is either the data that is identified or a pointer to the location of that data. </a:t>
            </a:r>
          </a:p>
          <a:p>
            <a:r>
              <a:rPr lang="en-US" dirty="0"/>
              <a:t>The key and value can be either simple or complex types. For example, here are simple key value pairs</a:t>
            </a:r>
          </a:p>
          <a:p>
            <a:pPr lvl="1"/>
            <a:r>
              <a:rPr lang="en-US" dirty="0"/>
              <a:t>&lt;“hello”, 5&gt;</a:t>
            </a:r>
          </a:p>
          <a:p>
            <a:r>
              <a:rPr lang="en-US" dirty="0"/>
              <a:t>&lt;”hello”, “there”&gt;</a:t>
            </a:r>
          </a:p>
          <a:p>
            <a:r>
              <a:rPr lang="en-US" dirty="0"/>
              <a:t>Key value pairs can also be complex </a:t>
            </a:r>
          </a:p>
          <a:p>
            <a:pPr lvl="1"/>
            <a:r>
              <a:rPr lang="en-US" dirty="0"/>
              <a:t>&lt;”hello”, list(1, 2, 3, 4, 5)&gt;</a:t>
            </a:r>
          </a:p>
          <a:p>
            <a:pPr lvl="1"/>
            <a:r>
              <a:rPr lang="en-US" dirty="0"/>
              <a:t>&lt;</a:t>
            </a:r>
            <a:r>
              <a:rPr lang="en-US" dirty="0" err="1"/>
              <a:t>struct</a:t>
            </a:r>
            <a:r>
              <a:rPr lang="en-US" dirty="0"/>
              <a:t>(“a”, 5), “hello”&gt;</a:t>
            </a:r>
          </a:p>
        </p:txBody>
      </p:sp>
      <p:sp>
        <p:nvSpPr>
          <p:cNvPr id="4" name="Footer Placeholder 3"/>
          <p:cNvSpPr>
            <a:spLocks noGrp="1"/>
          </p:cNvSpPr>
          <p:nvPr>
            <p:ph type="ftr" sz="quarter" idx="11"/>
          </p:nvPr>
        </p:nvSpPr>
        <p:spPr/>
        <p:txBody>
          <a:bodyPr/>
          <a:lstStyle/>
          <a:p>
            <a:r>
              <a:rPr lang="sk-SK" dirty="0"/>
              <a:t>CSP554</a:t>
            </a:r>
            <a:r>
              <a:rPr lang="en-US" dirty="0"/>
              <a:t> Module 03b</a:t>
            </a:r>
          </a:p>
        </p:txBody>
      </p:sp>
      <p:sp>
        <p:nvSpPr>
          <p:cNvPr id="5" name="Slide Number Placeholder 4"/>
          <p:cNvSpPr>
            <a:spLocks noGrp="1"/>
          </p:cNvSpPr>
          <p:nvPr>
            <p:ph type="sldNum" sz="quarter" idx="12"/>
          </p:nvPr>
        </p:nvSpPr>
        <p:spPr/>
        <p:txBody>
          <a:bodyPr/>
          <a:lstStyle/>
          <a:p>
            <a:fld id="{9AA7C465-8597-4488-B68C-958448427716}" type="slidenum">
              <a:rPr lang="en-US" smtClean="0"/>
              <a:t>26</a:t>
            </a:fld>
            <a:endParaRPr lang="en-US" dirty="0"/>
          </a:p>
        </p:txBody>
      </p:sp>
    </p:spTree>
    <p:extLst>
      <p:ext uri="{BB962C8B-B14F-4D97-AF65-F5344CB8AC3E}">
        <p14:creationId xmlns:p14="http://schemas.microsoft.com/office/powerpoint/2010/main" val="132322639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Developing Some MapReduce Intuition</a:t>
            </a:r>
            <a:br>
              <a:rPr lang="en-US" dirty="0"/>
            </a:br>
            <a:r>
              <a:rPr lang="en-US" sz="2700" dirty="0"/>
              <a:t>A Little About MapReduce as a Framework</a:t>
            </a:r>
            <a:endParaRPr lang="en-US" dirty="0"/>
          </a:p>
        </p:txBody>
      </p:sp>
      <p:sp>
        <p:nvSpPr>
          <p:cNvPr id="3" name="Content Placeholder 2"/>
          <p:cNvSpPr>
            <a:spLocks noGrp="1"/>
          </p:cNvSpPr>
          <p:nvPr>
            <p:ph idx="1"/>
          </p:nvPr>
        </p:nvSpPr>
        <p:spPr/>
        <p:txBody>
          <a:bodyPr>
            <a:normAutofit/>
          </a:bodyPr>
          <a:lstStyle/>
          <a:p>
            <a:r>
              <a:rPr lang="en-US" dirty="0"/>
              <a:t>Key-value pairs form the basic data structure in MapReduce. </a:t>
            </a:r>
          </a:p>
          <a:p>
            <a:r>
              <a:rPr lang="en-US" dirty="0"/>
              <a:t>Keys and values may be primitives such as integers, floating point values, strings, and raw bytes, or they may be arbitrarily  complex structures (lists, tuples, associative arrays, etc.). </a:t>
            </a:r>
          </a:p>
          <a:p>
            <a:r>
              <a:rPr lang="en-US" dirty="0"/>
              <a:t>Part of the design of MapReduce algorithms involves imposing the key-value structure on arbitrary datasets</a:t>
            </a:r>
          </a:p>
        </p:txBody>
      </p:sp>
      <p:sp>
        <p:nvSpPr>
          <p:cNvPr id="4" name="Footer Placeholder 3"/>
          <p:cNvSpPr>
            <a:spLocks noGrp="1"/>
          </p:cNvSpPr>
          <p:nvPr>
            <p:ph type="ftr" sz="quarter" idx="11"/>
          </p:nvPr>
        </p:nvSpPr>
        <p:spPr/>
        <p:txBody>
          <a:bodyPr/>
          <a:lstStyle/>
          <a:p>
            <a:r>
              <a:rPr lang="sk-SK" dirty="0"/>
              <a:t>CSP554</a:t>
            </a:r>
            <a:r>
              <a:rPr lang="en-US" dirty="0"/>
              <a:t> Module 03b</a:t>
            </a:r>
          </a:p>
        </p:txBody>
      </p:sp>
      <p:sp>
        <p:nvSpPr>
          <p:cNvPr id="5" name="Slide Number Placeholder 4"/>
          <p:cNvSpPr>
            <a:spLocks noGrp="1"/>
          </p:cNvSpPr>
          <p:nvPr>
            <p:ph type="sldNum" sz="quarter" idx="12"/>
          </p:nvPr>
        </p:nvSpPr>
        <p:spPr/>
        <p:txBody>
          <a:bodyPr/>
          <a:lstStyle/>
          <a:p>
            <a:fld id="{9AA7C465-8597-4488-B68C-958448427716}" type="slidenum">
              <a:rPr lang="en-US" smtClean="0"/>
              <a:t>27</a:t>
            </a:fld>
            <a:endParaRPr lang="en-US" dirty="0"/>
          </a:p>
        </p:txBody>
      </p:sp>
    </p:spTree>
    <p:extLst>
      <p:ext uri="{BB962C8B-B14F-4D97-AF65-F5344CB8AC3E}">
        <p14:creationId xmlns:p14="http://schemas.microsoft.com/office/powerpoint/2010/main" val="24947352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Developing Some MapReduce Intuition</a:t>
            </a:r>
            <a:br>
              <a:rPr lang="en-US" dirty="0"/>
            </a:br>
            <a:r>
              <a:rPr lang="en-US" sz="3100" dirty="0"/>
              <a:t>A Little About MapReduce as a Framework</a:t>
            </a:r>
            <a:endParaRPr lang="en-US" dirty="0"/>
          </a:p>
        </p:txBody>
      </p:sp>
      <p:sp>
        <p:nvSpPr>
          <p:cNvPr id="3" name="Content Placeholder 2"/>
          <p:cNvSpPr>
            <a:spLocks noGrp="1"/>
          </p:cNvSpPr>
          <p:nvPr>
            <p:ph idx="1"/>
          </p:nvPr>
        </p:nvSpPr>
        <p:spPr/>
        <p:txBody>
          <a:bodyPr/>
          <a:lstStyle/>
          <a:p>
            <a:r>
              <a:rPr lang="en-US" dirty="0"/>
              <a:t>For a collection of web pages, keys may be URLs and values may be the actual HTML content. </a:t>
            </a:r>
          </a:p>
          <a:p>
            <a:r>
              <a:rPr lang="en-US" dirty="0"/>
              <a:t>For a graph, keys may represent node ids and values may contain the adjacency lists of those nodes</a:t>
            </a:r>
          </a:p>
          <a:p>
            <a:r>
              <a:rPr lang="en-US" dirty="0"/>
              <a:t>In some algorithms, input keys are not particularly  meaningful and are simply ignored during processing, </a:t>
            </a:r>
          </a:p>
          <a:p>
            <a:r>
              <a:rPr lang="en-US" dirty="0"/>
              <a:t>While in other cases input keys are used to uniquely identify a datum (such as a record id)</a:t>
            </a:r>
          </a:p>
          <a:p>
            <a:endParaRPr lang="en-US" dirty="0"/>
          </a:p>
        </p:txBody>
      </p:sp>
      <p:sp>
        <p:nvSpPr>
          <p:cNvPr id="4" name="Footer Placeholder 3"/>
          <p:cNvSpPr>
            <a:spLocks noGrp="1"/>
          </p:cNvSpPr>
          <p:nvPr>
            <p:ph type="ftr" sz="quarter" idx="11"/>
          </p:nvPr>
        </p:nvSpPr>
        <p:spPr/>
        <p:txBody>
          <a:bodyPr/>
          <a:lstStyle/>
          <a:p>
            <a:r>
              <a:rPr lang="sk-SK" dirty="0"/>
              <a:t>CSP554</a:t>
            </a:r>
            <a:r>
              <a:rPr lang="en-US" dirty="0"/>
              <a:t> Module 03b</a:t>
            </a:r>
          </a:p>
        </p:txBody>
      </p:sp>
      <p:sp>
        <p:nvSpPr>
          <p:cNvPr id="5" name="Slide Number Placeholder 4"/>
          <p:cNvSpPr>
            <a:spLocks noGrp="1"/>
          </p:cNvSpPr>
          <p:nvPr>
            <p:ph type="sldNum" sz="quarter" idx="12"/>
          </p:nvPr>
        </p:nvSpPr>
        <p:spPr/>
        <p:txBody>
          <a:bodyPr/>
          <a:lstStyle/>
          <a:p>
            <a:fld id="{9AA7C465-8597-4488-B68C-958448427716}" type="slidenum">
              <a:rPr lang="en-US" smtClean="0"/>
              <a:t>28</a:t>
            </a:fld>
            <a:endParaRPr lang="en-US" dirty="0"/>
          </a:p>
        </p:txBody>
      </p:sp>
    </p:spTree>
    <p:extLst>
      <p:ext uri="{BB962C8B-B14F-4D97-AF65-F5344CB8AC3E}">
        <p14:creationId xmlns:p14="http://schemas.microsoft.com/office/powerpoint/2010/main" val="36231663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MapReduce Framework</a:t>
            </a:r>
            <a:br>
              <a:rPr lang="en-US" dirty="0"/>
            </a:br>
            <a:r>
              <a:rPr lang="en-US" sz="3100" dirty="0"/>
              <a:t>Workflow</a:t>
            </a:r>
          </a:p>
        </p:txBody>
      </p:sp>
      <p:sp>
        <p:nvSpPr>
          <p:cNvPr id="3" name="Content Placeholder 2"/>
          <p:cNvSpPr>
            <a:spLocks noGrp="1"/>
          </p:cNvSpPr>
          <p:nvPr>
            <p:ph idx="1"/>
          </p:nvPr>
        </p:nvSpPr>
        <p:spPr/>
        <p:txBody>
          <a:bodyPr>
            <a:normAutofit/>
          </a:bodyPr>
          <a:lstStyle/>
          <a:p>
            <a:r>
              <a:rPr lang="en-US" dirty="0"/>
              <a:t>MapReduce splits the input data into independent chunks generally aligned with HDFS file blocks</a:t>
            </a:r>
          </a:p>
          <a:p>
            <a:r>
              <a:rPr lang="en-US" dirty="0"/>
              <a:t>Each of these chunks is processed by map functions in a completely parallel manner</a:t>
            </a:r>
          </a:p>
          <a:p>
            <a:r>
              <a:rPr lang="en-US" dirty="0"/>
              <a:t>But what if some of the output from a map function should be grouped for further processing with the output of some other map function</a:t>
            </a:r>
          </a:p>
          <a:p>
            <a:r>
              <a:rPr lang="en-US" dirty="0"/>
              <a:t>Recall each map functions executes on a different node with a separate file system</a:t>
            </a:r>
          </a:p>
          <a:p>
            <a:r>
              <a:rPr lang="en-US" dirty="0"/>
              <a:t>So each map function also indicates which subset of the data it outputs should be processed as a unique group</a:t>
            </a:r>
          </a:p>
        </p:txBody>
      </p:sp>
      <p:sp>
        <p:nvSpPr>
          <p:cNvPr id="4" name="Footer Placeholder 3"/>
          <p:cNvSpPr>
            <a:spLocks noGrp="1"/>
          </p:cNvSpPr>
          <p:nvPr>
            <p:ph type="ftr" sz="quarter" idx="11"/>
          </p:nvPr>
        </p:nvSpPr>
        <p:spPr/>
        <p:txBody>
          <a:bodyPr/>
          <a:lstStyle/>
          <a:p>
            <a:r>
              <a:rPr lang="sk-SK" dirty="0"/>
              <a:t>CSP554</a:t>
            </a:r>
            <a:r>
              <a:rPr lang="en-US" dirty="0"/>
              <a:t> Module 03b</a:t>
            </a:r>
          </a:p>
        </p:txBody>
      </p:sp>
      <p:sp>
        <p:nvSpPr>
          <p:cNvPr id="5" name="Slide Number Placeholder 4"/>
          <p:cNvSpPr>
            <a:spLocks noGrp="1"/>
          </p:cNvSpPr>
          <p:nvPr>
            <p:ph type="sldNum" sz="quarter" idx="12"/>
          </p:nvPr>
        </p:nvSpPr>
        <p:spPr/>
        <p:txBody>
          <a:bodyPr/>
          <a:lstStyle/>
          <a:p>
            <a:fld id="{9AA7C465-8597-4488-B68C-958448427716}" type="slidenum">
              <a:rPr lang="en-US" smtClean="0"/>
              <a:t>29</a:t>
            </a:fld>
            <a:endParaRPr lang="en-US" dirty="0"/>
          </a:p>
        </p:txBody>
      </p:sp>
    </p:spTree>
    <p:extLst>
      <p:ext uri="{BB962C8B-B14F-4D97-AF65-F5344CB8AC3E}">
        <p14:creationId xmlns:p14="http://schemas.microsoft.com/office/powerpoint/2010/main" val="3024025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Processing Big Data</a:t>
            </a:r>
            <a:br>
              <a:rPr lang="en-US" dirty="0"/>
            </a:br>
            <a:r>
              <a:rPr lang="en-US" sz="3100" dirty="0"/>
              <a:t>Challenges</a:t>
            </a:r>
          </a:p>
        </p:txBody>
      </p:sp>
      <p:sp>
        <p:nvSpPr>
          <p:cNvPr id="3" name="Content Placeholder 2"/>
          <p:cNvSpPr>
            <a:spLocks noGrp="1"/>
          </p:cNvSpPr>
          <p:nvPr>
            <p:ph idx="1"/>
          </p:nvPr>
        </p:nvSpPr>
        <p:spPr/>
        <p:txBody>
          <a:bodyPr>
            <a:normAutofit fontScale="92500" lnSpcReduction="10000"/>
          </a:bodyPr>
          <a:lstStyle/>
          <a:p>
            <a:r>
              <a:rPr lang="en-US" dirty="0"/>
              <a:t>How do we break up a large problem into smaller tasks? </a:t>
            </a:r>
          </a:p>
          <a:p>
            <a:pPr lvl="1"/>
            <a:r>
              <a:rPr lang="en-US" dirty="0"/>
              <a:t>More specifically, how do we decompose the problem so that the smaller tasks can be executed in parallel?</a:t>
            </a:r>
          </a:p>
          <a:p>
            <a:r>
              <a:rPr lang="en-US" dirty="0"/>
              <a:t>How do we assign tasks to workers distributed across a potentially large number of machines?</a:t>
            </a:r>
          </a:p>
          <a:p>
            <a:pPr lvl="1"/>
            <a:r>
              <a:rPr lang="en-US" dirty="0"/>
              <a:t>While keeping in mind that some workers are better suited to running some tasks than others, e.g., due to available resources, locality constraints, </a:t>
            </a:r>
            <a:r>
              <a:rPr lang="en-US" dirty="0" err="1"/>
              <a:t>etc</a:t>
            </a:r>
            <a:endParaRPr lang="en-US" dirty="0"/>
          </a:p>
          <a:p>
            <a:r>
              <a:rPr lang="en-US" dirty="0"/>
              <a:t>How do we ensure that the workers get the data they need?</a:t>
            </a:r>
          </a:p>
          <a:p>
            <a:r>
              <a:rPr lang="en-US" dirty="0"/>
              <a:t>How do we coordinate synchronization among the different workers?</a:t>
            </a:r>
          </a:p>
          <a:p>
            <a:r>
              <a:rPr lang="en-US" dirty="0"/>
              <a:t>How do we share partial results from one worker that is needed by another?</a:t>
            </a:r>
          </a:p>
          <a:p>
            <a:r>
              <a:rPr lang="en-US" dirty="0"/>
              <a:t>How do we accomplish all of the above in the face of software errors and hardware faults?</a:t>
            </a:r>
          </a:p>
          <a:p>
            <a:endParaRPr lang="en-US" dirty="0"/>
          </a:p>
        </p:txBody>
      </p:sp>
      <p:sp>
        <p:nvSpPr>
          <p:cNvPr id="4" name="Footer Placeholder 3"/>
          <p:cNvSpPr>
            <a:spLocks noGrp="1"/>
          </p:cNvSpPr>
          <p:nvPr>
            <p:ph type="ftr" sz="quarter" idx="11"/>
          </p:nvPr>
        </p:nvSpPr>
        <p:spPr/>
        <p:txBody>
          <a:bodyPr/>
          <a:lstStyle/>
          <a:p>
            <a:r>
              <a:rPr lang="sk-SK" dirty="0"/>
              <a:t>CSP554</a:t>
            </a:r>
            <a:r>
              <a:rPr lang="en-US" dirty="0"/>
              <a:t> Module 03b</a:t>
            </a:r>
          </a:p>
        </p:txBody>
      </p:sp>
      <p:sp>
        <p:nvSpPr>
          <p:cNvPr id="5" name="Slide Number Placeholder 4"/>
          <p:cNvSpPr>
            <a:spLocks noGrp="1"/>
          </p:cNvSpPr>
          <p:nvPr>
            <p:ph type="sldNum" sz="quarter" idx="12"/>
          </p:nvPr>
        </p:nvSpPr>
        <p:spPr/>
        <p:txBody>
          <a:bodyPr/>
          <a:lstStyle/>
          <a:p>
            <a:fld id="{9AA7C465-8597-4488-B68C-958448427716}" type="slidenum">
              <a:rPr lang="en-US" smtClean="0"/>
              <a:t>3</a:t>
            </a:fld>
            <a:endParaRPr lang="en-US" dirty="0"/>
          </a:p>
        </p:txBody>
      </p:sp>
    </p:spTree>
    <p:extLst>
      <p:ext uri="{BB962C8B-B14F-4D97-AF65-F5344CB8AC3E}">
        <p14:creationId xmlns:p14="http://schemas.microsoft.com/office/powerpoint/2010/main" val="18851941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MapReduce Framework</a:t>
            </a:r>
            <a:br>
              <a:rPr lang="en-US" dirty="0"/>
            </a:br>
            <a:r>
              <a:rPr lang="en-US" sz="3100" dirty="0"/>
              <a:t>Workflow</a:t>
            </a:r>
          </a:p>
        </p:txBody>
      </p:sp>
      <p:sp>
        <p:nvSpPr>
          <p:cNvPr id="3" name="Content Placeholder 2"/>
          <p:cNvSpPr>
            <a:spLocks noGrp="1"/>
          </p:cNvSpPr>
          <p:nvPr>
            <p:ph idx="1"/>
          </p:nvPr>
        </p:nvSpPr>
        <p:spPr/>
        <p:txBody>
          <a:bodyPr/>
          <a:lstStyle/>
          <a:p>
            <a:r>
              <a:rPr lang="en-US" dirty="0"/>
              <a:t>The MapReduce framework collects the map output from each node for a group</a:t>
            </a:r>
          </a:p>
          <a:p>
            <a:r>
              <a:rPr lang="en-US" dirty="0"/>
              <a:t>The data of the same group from all map nodes is then assembled together then presented to a reduce function</a:t>
            </a:r>
          </a:p>
          <a:p>
            <a:r>
              <a:rPr lang="en-US" dirty="0"/>
              <a:t>The reduce function processes data from multiple nodes which should, as a final step, be processed together </a:t>
            </a:r>
          </a:p>
          <a:p>
            <a:r>
              <a:rPr lang="en-US" dirty="0"/>
              <a:t>The output of each reduce function is saved to an HDFS file </a:t>
            </a:r>
          </a:p>
        </p:txBody>
      </p:sp>
      <p:sp>
        <p:nvSpPr>
          <p:cNvPr id="4" name="Footer Placeholder 3"/>
          <p:cNvSpPr>
            <a:spLocks noGrp="1"/>
          </p:cNvSpPr>
          <p:nvPr>
            <p:ph type="ftr" sz="quarter" idx="11"/>
          </p:nvPr>
        </p:nvSpPr>
        <p:spPr/>
        <p:txBody>
          <a:bodyPr/>
          <a:lstStyle/>
          <a:p>
            <a:r>
              <a:rPr lang="sk-SK" dirty="0"/>
              <a:t>CSP554</a:t>
            </a:r>
            <a:r>
              <a:rPr lang="en-US" dirty="0"/>
              <a:t> Module 03b</a:t>
            </a:r>
          </a:p>
        </p:txBody>
      </p:sp>
      <p:sp>
        <p:nvSpPr>
          <p:cNvPr id="5" name="Slide Number Placeholder 4"/>
          <p:cNvSpPr>
            <a:spLocks noGrp="1"/>
          </p:cNvSpPr>
          <p:nvPr>
            <p:ph type="sldNum" sz="quarter" idx="12"/>
          </p:nvPr>
        </p:nvSpPr>
        <p:spPr/>
        <p:txBody>
          <a:bodyPr/>
          <a:lstStyle/>
          <a:p>
            <a:fld id="{9AA7C465-8597-4488-B68C-958448427716}" type="slidenum">
              <a:rPr lang="en-US" smtClean="0"/>
              <a:t>30</a:t>
            </a:fld>
            <a:endParaRPr lang="en-US" dirty="0"/>
          </a:p>
        </p:txBody>
      </p:sp>
    </p:spTree>
    <p:extLst>
      <p:ext uri="{BB962C8B-B14F-4D97-AF65-F5344CB8AC3E}">
        <p14:creationId xmlns:p14="http://schemas.microsoft.com/office/powerpoint/2010/main" val="10280777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a:t>MapReduce Framework</a:t>
            </a:r>
            <a:br>
              <a:rPr lang="en-US" dirty="0"/>
            </a:br>
            <a:r>
              <a:rPr lang="en-US" sz="3600" dirty="0"/>
              <a:t>Conceptual Landscape</a:t>
            </a:r>
            <a:endParaRPr lang="en-US" dirty="0"/>
          </a:p>
        </p:txBody>
      </p:sp>
      <p:sp>
        <p:nvSpPr>
          <p:cNvPr id="4" name="Footer Placeholder 3"/>
          <p:cNvSpPr>
            <a:spLocks noGrp="1"/>
          </p:cNvSpPr>
          <p:nvPr>
            <p:ph type="ftr" sz="quarter" idx="11"/>
          </p:nvPr>
        </p:nvSpPr>
        <p:spPr/>
        <p:txBody>
          <a:bodyPr/>
          <a:lstStyle/>
          <a:p>
            <a:r>
              <a:rPr lang="sk-SK" dirty="0"/>
              <a:t>CSP554</a:t>
            </a:r>
            <a:r>
              <a:rPr lang="en-US" dirty="0"/>
              <a:t> Module 03b</a:t>
            </a:r>
          </a:p>
        </p:txBody>
      </p:sp>
      <p:sp>
        <p:nvSpPr>
          <p:cNvPr id="5" name="Slide Number Placeholder 4"/>
          <p:cNvSpPr>
            <a:spLocks noGrp="1"/>
          </p:cNvSpPr>
          <p:nvPr>
            <p:ph type="sldNum" sz="quarter" idx="12"/>
          </p:nvPr>
        </p:nvSpPr>
        <p:spPr/>
        <p:txBody>
          <a:bodyPr/>
          <a:lstStyle/>
          <a:p>
            <a:fld id="{9AA7C465-8597-4488-B68C-958448427716}" type="slidenum">
              <a:rPr lang="en-US" smtClean="0"/>
              <a:t>31</a:t>
            </a:fld>
            <a:endParaRPr lang="en-US" dirty="0"/>
          </a:p>
        </p:txBody>
      </p:sp>
      <p:sp>
        <p:nvSpPr>
          <p:cNvPr id="8" name="Pentagon 7"/>
          <p:cNvSpPr/>
          <p:nvPr/>
        </p:nvSpPr>
        <p:spPr>
          <a:xfrm>
            <a:off x="1879600" y="4311725"/>
            <a:ext cx="1045972" cy="633673"/>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Read Record</a:t>
            </a:r>
          </a:p>
        </p:txBody>
      </p:sp>
      <p:sp>
        <p:nvSpPr>
          <p:cNvPr id="11" name="Rectangle 10"/>
          <p:cNvSpPr/>
          <p:nvPr/>
        </p:nvSpPr>
        <p:spPr>
          <a:xfrm>
            <a:off x="76200" y="4311725"/>
            <a:ext cx="865632" cy="6336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Input</a:t>
            </a:r>
          </a:p>
          <a:p>
            <a:pPr algn="ctr"/>
            <a:r>
              <a:rPr lang="en-US" sz="1600" dirty="0" err="1"/>
              <a:t>FIle</a:t>
            </a:r>
            <a:endParaRPr lang="en-US" sz="1600" dirty="0"/>
          </a:p>
        </p:txBody>
      </p:sp>
      <p:sp>
        <p:nvSpPr>
          <p:cNvPr id="12" name="Pentagon 11"/>
          <p:cNvSpPr/>
          <p:nvPr/>
        </p:nvSpPr>
        <p:spPr>
          <a:xfrm>
            <a:off x="3498596" y="4311725"/>
            <a:ext cx="1045972" cy="633673"/>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Map</a:t>
            </a:r>
          </a:p>
          <a:p>
            <a:pPr algn="ctr"/>
            <a:r>
              <a:rPr lang="en-US" sz="1600" dirty="0"/>
              <a:t>Phase</a:t>
            </a:r>
          </a:p>
        </p:txBody>
      </p:sp>
      <p:sp>
        <p:nvSpPr>
          <p:cNvPr id="13" name="Pentagon 12"/>
          <p:cNvSpPr/>
          <p:nvPr/>
        </p:nvSpPr>
        <p:spPr>
          <a:xfrm>
            <a:off x="6396736" y="4311725"/>
            <a:ext cx="1045972" cy="633673"/>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Reduce</a:t>
            </a:r>
          </a:p>
        </p:txBody>
      </p:sp>
      <p:cxnSp>
        <p:nvCxnSpPr>
          <p:cNvPr id="16" name="Straight Arrow Connector 15"/>
          <p:cNvCxnSpPr>
            <a:stCxn id="11" idx="3"/>
          </p:cNvCxnSpPr>
          <p:nvPr/>
        </p:nvCxnSpPr>
        <p:spPr>
          <a:xfrm>
            <a:off x="941832" y="4628561"/>
            <a:ext cx="937768"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3150864" y="2895600"/>
            <a:ext cx="1933543" cy="830997"/>
          </a:xfrm>
          <a:prstGeom prst="rect">
            <a:avLst/>
          </a:prstGeom>
          <a:noFill/>
        </p:spPr>
        <p:txBody>
          <a:bodyPr wrap="none" rtlCol="0">
            <a:spAutoFit/>
          </a:bodyPr>
          <a:lstStyle/>
          <a:p>
            <a:r>
              <a:rPr lang="en-US" sz="1600" dirty="0"/>
              <a:t>Process one KVP</a:t>
            </a:r>
          </a:p>
          <a:p>
            <a:r>
              <a:rPr lang="en-US" sz="1600" dirty="0"/>
              <a:t>(from input record) </a:t>
            </a:r>
          </a:p>
          <a:p>
            <a:r>
              <a:rPr lang="en-US" sz="1600" dirty="0"/>
              <a:t>at a time until done</a:t>
            </a:r>
          </a:p>
        </p:txBody>
      </p:sp>
      <p:cxnSp>
        <p:nvCxnSpPr>
          <p:cNvPr id="21" name="Straight Arrow Connector 20"/>
          <p:cNvCxnSpPr/>
          <p:nvPr/>
        </p:nvCxnSpPr>
        <p:spPr>
          <a:xfrm>
            <a:off x="5603240" y="4644877"/>
            <a:ext cx="79349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2705100" y="4628561"/>
            <a:ext cx="79349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977900" y="4141095"/>
            <a:ext cx="851515" cy="307777"/>
          </a:xfrm>
          <a:prstGeom prst="rect">
            <a:avLst/>
          </a:prstGeom>
          <a:noFill/>
        </p:spPr>
        <p:txBody>
          <a:bodyPr wrap="none" rtlCol="0">
            <a:spAutoFit/>
          </a:bodyPr>
          <a:lstStyle/>
          <a:p>
            <a:r>
              <a:rPr lang="en-US" sz="1400" dirty="0"/>
              <a:t>Records</a:t>
            </a:r>
          </a:p>
        </p:txBody>
      </p:sp>
      <p:sp>
        <p:nvSpPr>
          <p:cNvPr id="26" name="Rectangle 25"/>
          <p:cNvSpPr/>
          <p:nvPr/>
        </p:nvSpPr>
        <p:spPr>
          <a:xfrm>
            <a:off x="8164068" y="4311725"/>
            <a:ext cx="865632" cy="6336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t>OutputFIle</a:t>
            </a:r>
            <a:endParaRPr lang="en-US" sz="1600" dirty="0"/>
          </a:p>
        </p:txBody>
      </p:sp>
      <p:cxnSp>
        <p:nvCxnSpPr>
          <p:cNvPr id="27" name="Straight Arrow Connector 26"/>
          <p:cNvCxnSpPr/>
          <p:nvPr/>
        </p:nvCxnSpPr>
        <p:spPr>
          <a:xfrm>
            <a:off x="7298436" y="4587967"/>
            <a:ext cx="79349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32" name="Circular Arrow 31"/>
          <p:cNvSpPr/>
          <p:nvPr/>
        </p:nvSpPr>
        <p:spPr>
          <a:xfrm>
            <a:off x="6023739" y="3590258"/>
            <a:ext cx="1851785" cy="1807704"/>
          </a:xfrm>
          <a:prstGeom prst="circularArrow">
            <a:avLst>
              <a:gd name="adj1" fmla="val 10980"/>
              <a:gd name="adj2" fmla="val 1142322"/>
              <a:gd name="adj3" fmla="val 4500000"/>
              <a:gd name="adj4" fmla="val 10800000"/>
              <a:gd name="adj5" fmla="val 12500"/>
            </a:avLst>
          </a:prstGeom>
          <a:blipFill rotWithShape="0">
            <a:blip r:embed="rId2"/>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30" name="Circular Arrow 29"/>
          <p:cNvSpPr/>
          <p:nvPr/>
        </p:nvSpPr>
        <p:spPr>
          <a:xfrm>
            <a:off x="3089531" y="3607644"/>
            <a:ext cx="1851785" cy="1807704"/>
          </a:xfrm>
          <a:prstGeom prst="circularArrow">
            <a:avLst>
              <a:gd name="adj1" fmla="val 10980"/>
              <a:gd name="adj2" fmla="val 1142322"/>
              <a:gd name="adj3" fmla="val 4500000"/>
              <a:gd name="adj4" fmla="val 10800000"/>
              <a:gd name="adj5" fmla="val 12500"/>
            </a:avLst>
          </a:prstGeom>
          <a:blipFill rotWithShape="0">
            <a:blip r:embed="rId2"/>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34" name="Rectangle 33"/>
          <p:cNvSpPr/>
          <p:nvPr/>
        </p:nvSpPr>
        <p:spPr>
          <a:xfrm>
            <a:off x="6360668" y="5860703"/>
            <a:ext cx="1082040" cy="8448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Reduce</a:t>
            </a:r>
          </a:p>
          <a:p>
            <a:pPr algn="ctr"/>
            <a:r>
              <a:rPr lang="en-US" sz="1600" dirty="0" err="1"/>
              <a:t>Funct</a:t>
            </a:r>
            <a:endParaRPr lang="en-US" sz="1600" dirty="0"/>
          </a:p>
        </p:txBody>
      </p:sp>
      <p:sp>
        <p:nvSpPr>
          <p:cNvPr id="35" name="Rectangle 34"/>
          <p:cNvSpPr/>
          <p:nvPr/>
        </p:nvSpPr>
        <p:spPr>
          <a:xfrm>
            <a:off x="3363678" y="5860703"/>
            <a:ext cx="1082040" cy="8448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Map</a:t>
            </a:r>
          </a:p>
          <a:p>
            <a:pPr algn="ctr"/>
            <a:r>
              <a:rPr lang="en-US" sz="1600" dirty="0" err="1"/>
              <a:t>Funct</a:t>
            </a:r>
            <a:endParaRPr lang="en-US" sz="1600" dirty="0"/>
          </a:p>
        </p:txBody>
      </p:sp>
      <p:sp>
        <p:nvSpPr>
          <p:cNvPr id="36" name="Rectangle 35"/>
          <p:cNvSpPr/>
          <p:nvPr/>
        </p:nvSpPr>
        <p:spPr>
          <a:xfrm>
            <a:off x="1699260" y="5860703"/>
            <a:ext cx="1082040" cy="8448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Record Reader</a:t>
            </a:r>
          </a:p>
          <a:p>
            <a:pPr algn="ctr"/>
            <a:r>
              <a:rPr lang="en-US" sz="1600" dirty="0" err="1"/>
              <a:t>Funct</a:t>
            </a:r>
            <a:endParaRPr lang="en-US" sz="1600" dirty="0"/>
          </a:p>
        </p:txBody>
      </p:sp>
      <p:cxnSp>
        <p:nvCxnSpPr>
          <p:cNvPr id="39" name="Straight Arrow Connector 38"/>
          <p:cNvCxnSpPr>
            <a:stCxn id="8" idx="2"/>
            <a:endCxn id="36" idx="0"/>
          </p:cNvCxnSpPr>
          <p:nvPr/>
        </p:nvCxnSpPr>
        <p:spPr>
          <a:xfrm>
            <a:off x="2240280" y="4945398"/>
            <a:ext cx="0" cy="915305"/>
          </a:xfrm>
          <a:prstGeom prst="straightConnector1">
            <a:avLst/>
          </a:prstGeom>
          <a:ln w="28575">
            <a:headEnd type="arrow"/>
            <a:tailEnd type="arrow"/>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a:off x="3904698" y="4940309"/>
            <a:ext cx="0" cy="915305"/>
          </a:xfrm>
          <a:prstGeom prst="straightConnector1">
            <a:avLst/>
          </a:prstGeom>
          <a:ln w="28575">
            <a:headEnd type="arrow"/>
            <a:tailEnd type="arrow"/>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a:off x="6793484" y="4940309"/>
            <a:ext cx="0" cy="915305"/>
          </a:xfrm>
          <a:prstGeom prst="straightConnector1">
            <a:avLst/>
          </a:prstGeom>
          <a:ln w="28575">
            <a:headEnd type="arrow"/>
            <a:tailEnd type="arrow"/>
          </a:ln>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1627124" y="5227030"/>
            <a:ext cx="611860" cy="341259"/>
          </a:xfrm>
          <a:prstGeom prst="rect">
            <a:avLst/>
          </a:prstGeom>
          <a:noFill/>
        </p:spPr>
        <p:txBody>
          <a:bodyPr wrap="none" rtlCol="0">
            <a:spAutoFit/>
          </a:bodyPr>
          <a:lstStyle/>
          <a:p>
            <a:r>
              <a:rPr lang="en-US" sz="1600" dirty="0"/>
              <a:t>KVP</a:t>
            </a:r>
          </a:p>
        </p:txBody>
      </p:sp>
      <p:sp>
        <p:nvSpPr>
          <p:cNvPr id="43" name="TextBox 42"/>
          <p:cNvSpPr txBox="1"/>
          <p:nvPr/>
        </p:nvSpPr>
        <p:spPr>
          <a:xfrm>
            <a:off x="3247416" y="5227030"/>
            <a:ext cx="611860" cy="341259"/>
          </a:xfrm>
          <a:prstGeom prst="rect">
            <a:avLst/>
          </a:prstGeom>
          <a:noFill/>
        </p:spPr>
        <p:txBody>
          <a:bodyPr wrap="none" rtlCol="0">
            <a:spAutoFit/>
          </a:bodyPr>
          <a:lstStyle/>
          <a:p>
            <a:r>
              <a:rPr lang="en-US" sz="1600" dirty="0"/>
              <a:t>KVP</a:t>
            </a:r>
          </a:p>
        </p:txBody>
      </p:sp>
      <p:sp>
        <p:nvSpPr>
          <p:cNvPr id="44" name="TextBox 43"/>
          <p:cNvSpPr txBox="1"/>
          <p:nvPr/>
        </p:nvSpPr>
        <p:spPr>
          <a:xfrm>
            <a:off x="6169940" y="5227030"/>
            <a:ext cx="611860" cy="341259"/>
          </a:xfrm>
          <a:prstGeom prst="rect">
            <a:avLst/>
          </a:prstGeom>
          <a:noFill/>
        </p:spPr>
        <p:txBody>
          <a:bodyPr wrap="none" rtlCol="0">
            <a:spAutoFit/>
          </a:bodyPr>
          <a:lstStyle/>
          <a:p>
            <a:r>
              <a:rPr lang="en-US" sz="1600" dirty="0"/>
              <a:t>KVP</a:t>
            </a:r>
          </a:p>
        </p:txBody>
      </p:sp>
      <p:sp>
        <p:nvSpPr>
          <p:cNvPr id="45" name="TextBox 44"/>
          <p:cNvSpPr txBox="1"/>
          <p:nvPr/>
        </p:nvSpPr>
        <p:spPr>
          <a:xfrm>
            <a:off x="5753101" y="2590800"/>
            <a:ext cx="2489784" cy="1077218"/>
          </a:xfrm>
          <a:prstGeom prst="rect">
            <a:avLst/>
          </a:prstGeom>
          <a:noFill/>
        </p:spPr>
        <p:txBody>
          <a:bodyPr wrap="none" rtlCol="0">
            <a:spAutoFit/>
          </a:bodyPr>
          <a:lstStyle/>
          <a:p>
            <a:pPr algn="ctr"/>
            <a:r>
              <a:rPr lang="en-US" sz="1600" dirty="0"/>
              <a:t>Process one KVP</a:t>
            </a:r>
          </a:p>
          <a:p>
            <a:pPr algn="ctr"/>
            <a:r>
              <a:rPr lang="en-US" sz="1600" dirty="0"/>
              <a:t>(from intermediate KVPs)</a:t>
            </a:r>
          </a:p>
          <a:p>
            <a:pPr algn="ctr"/>
            <a:r>
              <a:rPr lang="en-US" sz="1600" dirty="0"/>
              <a:t>for this reducer</a:t>
            </a:r>
          </a:p>
          <a:p>
            <a:pPr algn="ctr"/>
            <a:r>
              <a:rPr lang="en-US" sz="1600" dirty="0"/>
              <a:t>at a time until done</a:t>
            </a:r>
          </a:p>
        </p:txBody>
      </p:sp>
      <p:sp>
        <p:nvSpPr>
          <p:cNvPr id="47" name="Pentagon 46"/>
          <p:cNvSpPr/>
          <p:nvPr/>
        </p:nvSpPr>
        <p:spPr>
          <a:xfrm>
            <a:off x="4935728" y="4319327"/>
            <a:ext cx="1045972" cy="633673"/>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Shuffle &amp; Sort</a:t>
            </a:r>
          </a:p>
        </p:txBody>
      </p:sp>
      <p:cxnSp>
        <p:nvCxnSpPr>
          <p:cNvPr id="48" name="Straight Arrow Connector 47"/>
          <p:cNvCxnSpPr/>
          <p:nvPr/>
        </p:nvCxnSpPr>
        <p:spPr>
          <a:xfrm>
            <a:off x="4147820" y="4595154"/>
            <a:ext cx="79349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49" name="TextBox 48"/>
          <p:cNvSpPr txBox="1"/>
          <p:nvPr/>
        </p:nvSpPr>
        <p:spPr>
          <a:xfrm>
            <a:off x="4616897" y="5130225"/>
            <a:ext cx="1449436" cy="1569660"/>
          </a:xfrm>
          <a:prstGeom prst="rect">
            <a:avLst/>
          </a:prstGeom>
          <a:noFill/>
        </p:spPr>
        <p:txBody>
          <a:bodyPr wrap="none" rtlCol="0">
            <a:spAutoFit/>
          </a:bodyPr>
          <a:lstStyle/>
          <a:p>
            <a:pPr marL="342900" indent="-342900" algn="ctr">
              <a:buAutoNum type="arabicParenR"/>
            </a:pPr>
            <a:r>
              <a:rPr lang="en-US" sz="1600" dirty="0"/>
              <a:t>Wait for</a:t>
            </a:r>
          </a:p>
          <a:p>
            <a:pPr algn="ctr"/>
            <a:r>
              <a:rPr lang="en-US" sz="1600" dirty="0"/>
              <a:t>all mappers</a:t>
            </a:r>
          </a:p>
          <a:p>
            <a:pPr algn="ctr"/>
            <a:r>
              <a:rPr lang="en-US" sz="1600" dirty="0"/>
              <a:t>to finish</a:t>
            </a:r>
          </a:p>
          <a:p>
            <a:pPr algn="ctr"/>
            <a:r>
              <a:rPr lang="en-US" sz="1600" dirty="0"/>
              <a:t>2) Distribute</a:t>
            </a:r>
          </a:p>
          <a:p>
            <a:pPr algn="ctr"/>
            <a:r>
              <a:rPr lang="en-US" sz="1600" dirty="0"/>
              <a:t>mapper KVPs</a:t>
            </a:r>
          </a:p>
          <a:p>
            <a:pPr algn="ctr"/>
            <a:r>
              <a:rPr lang="en-US" sz="1600" dirty="0"/>
              <a:t>to reducers</a:t>
            </a:r>
          </a:p>
        </p:txBody>
      </p:sp>
      <p:sp>
        <p:nvSpPr>
          <p:cNvPr id="2" name="Left-Right Arrow 1"/>
          <p:cNvSpPr/>
          <p:nvPr/>
        </p:nvSpPr>
        <p:spPr>
          <a:xfrm>
            <a:off x="76200" y="2133600"/>
            <a:ext cx="4711560" cy="533400"/>
          </a:xfrm>
          <a:prstGeom prst="lef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Map Phase</a:t>
            </a:r>
          </a:p>
        </p:txBody>
      </p:sp>
      <p:sp>
        <p:nvSpPr>
          <p:cNvPr id="33" name="Left-Right Arrow 32"/>
          <p:cNvSpPr/>
          <p:nvPr/>
        </p:nvSpPr>
        <p:spPr>
          <a:xfrm>
            <a:off x="4954918" y="2133600"/>
            <a:ext cx="3960482" cy="533400"/>
          </a:xfrm>
          <a:prstGeom prst="lef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Reduce Phase</a:t>
            </a:r>
          </a:p>
        </p:txBody>
      </p:sp>
    </p:spTree>
    <p:extLst>
      <p:ext uri="{BB962C8B-B14F-4D97-AF65-F5344CB8AC3E}">
        <p14:creationId xmlns:p14="http://schemas.microsoft.com/office/powerpoint/2010/main" val="114515484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Rectangle 73"/>
          <p:cNvSpPr/>
          <p:nvPr/>
        </p:nvSpPr>
        <p:spPr>
          <a:xfrm>
            <a:off x="6954736" y="2895601"/>
            <a:ext cx="1925536" cy="38100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73" name="Rectangle 72"/>
          <p:cNvSpPr/>
          <p:nvPr/>
        </p:nvSpPr>
        <p:spPr>
          <a:xfrm>
            <a:off x="4572000" y="2895600"/>
            <a:ext cx="1925536" cy="3809999"/>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72" name="Rectangle 71"/>
          <p:cNvSpPr/>
          <p:nvPr/>
        </p:nvSpPr>
        <p:spPr>
          <a:xfrm>
            <a:off x="2209800" y="2895600"/>
            <a:ext cx="1925536" cy="38100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 name="Title 1"/>
          <p:cNvSpPr>
            <a:spLocks noGrp="1"/>
          </p:cNvSpPr>
          <p:nvPr>
            <p:ph type="title"/>
          </p:nvPr>
        </p:nvSpPr>
        <p:spPr/>
        <p:txBody>
          <a:bodyPr>
            <a:normAutofit fontScale="90000"/>
          </a:bodyPr>
          <a:lstStyle/>
          <a:p>
            <a:r>
              <a:rPr lang="en-US" dirty="0"/>
              <a:t>MapReduce Framework</a:t>
            </a:r>
            <a:br>
              <a:rPr lang="en-US" dirty="0"/>
            </a:br>
            <a:r>
              <a:rPr lang="en-US" sz="3100" dirty="0"/>
              <a:t>Operational View</a:t>
            </a:r>
          </a:p>
        </p:txBody>
      </p:sp>
      <p:sp>
        <p:nvSpPr>
          <p:cNvPr id="3" name="Footer Placeholder 2"/>
          <p:cNvSpPr>
            <a:spLocks noGrp="1"/>
          </p:cNvSpPr>
          <p:nvPr>
            <p:ph type="ftr" sz="quarter" idx="11"/>
          </p:nvPr>
        </p:nvSpPr>
        <p:spPr/>
        <p:txBody>
          <a:bodyPr/>
          <a:lstStyle/>
          <a:p>
            <a:r>
              <a:rPr lang="sk-SK" dirty="0"/>
              <a:t>CSP554</a:t>
            </a:r>
            <a:r>
              <a:rPr lang="en-US" dirty="0"/>
              <a:t> Module 03b</a:t>
            </a:r>
          </a:p>
        </p:txBody>
      </p:sp>
      <p:sp>
        <p:nvSpPr>
          <p:cNvPr id="4" name="Slide Number Placeholder 3"/>
          <p:cNvSpPr>
            <a:spLocks noGrp="1"/>
          </p:cNvSpPr>
          <p:nvPr>
            <p:ph type="sldNum" sz="quarter" idx="12"/>
          </p:nvPr>
        </p:nvSpPr>
        <p:spPr/>
        <p:txBody>
          <a:bodyPr/>
          <a:lstStyle/>
          <a:p>
            <a:fld id="{9AA7C465-8597-4488-B68C-958448427716}" type="slidenum">
              <a:rPr lang="en-US" smtClean="0"/>
              <a:t>32</a:t>
            </a:fld>
            <a:endParaRPr lang="en-US" dirty="0"/>
          </a:p>
        </p:txBody>
      </p:sp>
      <p:sp>
        <p:nvSpPr>
          <p:cNvPr id="5" name="Rectangle 4"/>
          <p:cNvSpPr/>
          <p:nvPr/>
        </p:nvSpPr>
        <p:spPr>
          <a:xfrm>
            <a:off x="2535136" y="1600200"/>
            <a:ext cx="5943600" cy="838200"/>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dirty="0"/>
              <a:t>File X</a:t>
            </a:r>
          </a:p>
          <a:p>
            <a:pPr algn="ctr"/>
            <a:endParaRPr lang="en-US" dirty="0"/>
          </a:p>
          <a:p>
            <a:pPr algn="ctr"/>
            <a:endParaRPr lang="en-US" dirty="0"/>
          </a:p>
        </p:txBody>
      </p:sp>
      <p:sp>
        <p:nvSpPr>
          <p:cNvPr id="6" name="Rectangle 5"/>
          <p:cNvSpPr/>
          <p:nvPr/>
        </p:nvSpPr>
        <p:spPr>
          <a:xfrm>
            <a:off x="2861707" y="1969336"/>
            <a:ext cx="1676400" cy="343877"/>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Block1</a:t>
            </a:r>
          </a:p>
        </p:txBody>
      </p:sp>
      <p:sp>
        <p:nvSpPr>
          <p:cNvPr id="7" name="Rectangle 6"/>
          <p:cNvSpPr/>
          <p:nvPr/>
        </p:nvSpPr>
        <p:spPr>
          <a:xfrm>
            <a:off x="4614307" y="1969336"/>
            <a:ext cx="1676400" cy="343877"/>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Block2</a:t>
            </a:r>
          </a:p>
        </p:txBody>
      </p:sp>
      <p:sp>
        <p:nvSpPr>
          <p:cNvPr id="8" name="Rectangle 7"/>
          <p:cNvSpPr/>
          <p:nvPr/>
        </p:nvSpPr>
        <p:spPr>
          <a:xfrm>
            <a:off x="6366907" y="1969336"/>
            <a:ext cx="1676400" cy="343877"/>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Block3</a:t>
            </a:r>
          </a:p>
        </p:txBody>
      </p:sp>
      <p:sp>
        <p:nvSpPr>
          <p:cNvPr id="12" name="Rectangle 11"/>
          <p:cNvSpPr/>
          <p:nvPr/>
        </p:nvSpPr>
        <p:spPr>
          <a:xfrm>
            <a:off x="2281136" y="3048000"/>
            <a:ext cx="1703614"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Split </a:t>
            </a:r>
          </a:p>
        </p:txBody>
      </p:sp>
      <p:sp>
        <p:nvSpPr>
          <p:cNvPr id="15" name="Rectangle 14"/>
          <p:cNvSpPr/>
          <p:nvPr/>
        </p:nvSpPr>
        <p:spPr>
          <a:xfrm>
            <a:off x="2279322" y="3795486"/>
            <a:ext cx="1703614"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Map</a:t>
            </a:r>
          </a:p>
        </p:txBody>
      </p:sp>
      <p:sp>
        <p:nvSpPr>
          <p:cNvPr id="24" name="Rectangle 23"/>
          <p:cNvSpPr/>
          <p:nvPr/>
        </p:nvSpPr>
        <p:spPr>
          <a:xfrm>
            <a:off x="2281136" y="6172200"/>
            <a:ext cx="17018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Reduce</a:t>
            </a:r>
          </a:p>
        </p:txBody>
      </p:sp>
      <p:sp>
        <p:nvSpPr>
          <p:cNvPr id="27" name="Rectangle 26"/>
          <p:cNvSpPr/>
          <p:nvPr/>
        </p:nvSpPr>
        <p:spPr>
          <a:xfrm flipH="1">
            <a:off x="2279322" y="4495800"/>
            <a:ext cx="800100" cy="310244"/>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dirty="0"/>
              <a:t>Group1</a:t>
            </a:r>
          </a:p>
        </p:txBody>
      </p:sp>
      <p:sp>
        <p:nvSpPr>
          <p:cNvPr id="28" name="Rectangle 27"/>
          <p:cNvSpPr/>
          <p:nvPr/>
        </p:nvSpPr>
        <p:spPr>
          <a:xfrm flipH="1">
            <a:off x="3171950" y="4495800"/>
            <a:ext cx="810986" cy="310244"/>
          </a:xfrm>
          <a:prstGeom prst="rect">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US" sz="1400" dirty="0"/>
              <a:t>Group2</a:t>
            </a:r>
          </a:p>
        </p:txBody>
      </p:sp>
      <p:sp>
        <p:nvSpPr>
          <p:cNvPr id="30" name="Rectangle 29"/>
          <p:cNvSpPr/>
          <p:nvPr/>
        </p:nvSpPr>
        <p:spPr>
          <a:xfrm>
            <a:off x="4663293" y="3048000"/>
            <a:ext cx="1703614"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Split</a:t>
            </a:r>
          </a:p>
        </p:txBody>
      </p:sp>
      <p:sp>
        <p:nvSpPr>
          <p:cNvPr id="31" name="Rectangle 30"/>
          <p:cNvSpPr/>
          <p:nvPr/>
        </p:nvSpPr>
        <p:spPr>
          <a:xfrm>
            <a:off x="4661479" y="3795486"/>
            <a:ext cx="1703614"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Map</a:t>
            </a:r>
          </a:p>
        </p:txBody>
      </p:sp>
      <p:sp>
        <p:nvSpPr>
          <p:cNvPr id="32" name="Rectangle 31"/>
          <p:cNvSpPr/>
          <p:nvPr/>
        </p:nvSpPr>
        <p:spPr>
          <a:xfrm>
            <a:off x="4668736" y="6172200"/>
            <a:ext cx="1698171"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Reduce</a:t>
            </a:r>
          </a:p>
        </p:txBody>
      </p:sp>
      <p:sp>
        <p:nvSpPr>
          <p:cNvPr id="33" name="Rectangle 32"/>
          <p:cNvSpPr/>
          <p:nvPr/>
        </p:nvSpPr>
        <p:spPr>
          <a:xfrm flipH="1">
            <a:off x="4661479" y="4495800"/>
            <a:ext cx="800100" cy="310244"/>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dirty="0"/>
              <a:t>Group1</a:t>
            </a:r>
          </a:p>
        </p:txBody>
      </p:sp>
      <p:sp>
        <p:nvSpPr>
          <p:cNvPr id="34" name="Rectangle 33"/>
          <p:cNvSpPr/>
          <p:nvPr/>
        </p:nvSpPr>
        <p:spPr>
          <a:xfrm flipH="1">
            <a:off x="5554107" y="4495800"/>
            <a:ext cx="810986" cy="310244"/>
          </a:xfrm>
          <a:prstGeom prst="rect">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US" sz="1400" dirty="0"/>
              <a:t>Group2</a:t>
            </a:r>
          </a:p>
        </p:txBody>
      </p:sp>
      <p:sp>
        <p:nvSpPr>
          <p:cNvPr id="36" name="Rectangle 35"/>
          <p:cNvSpPr/>
          <p:nvPr/>
        </p:nvSpPr>
        <p:spPr>
          <a:xfrm>
            <a:off x="7030936" y="3048000"/>
            <a:ext cx="1703614"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Split</a:t>
            </a:r>
          </a:p>
        </p:txBody>
      </p:sp>
      <p:sp>
        <p:nvSpPr>
          <p:cNvPr id="37" name="Rectangle 36"/>
          <p:cNvSpPr/>
          <p:nvPr/>
        </p:nvSpPr>
        <p:spPr>
          <a:xfrm>
            <a:off x="7029122" y="3795486"/>
            <a:ext cx="1703614"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Map</a:t>
            </a:r>
          </a:p>
        </p:txBody>
      </p:sp>
      <p:sp>
        <p:nvSpPr>
          <p:cNvPr id="39" name="Rectangle 38"/>
          <p:cNvSpPr/>
          <p:nvPr/>
        </p:nvSpPr>
        <p:spPr>
          <a:xfrm flipH="1">
            <a:off x="7029122" y="4495800"/>
            <a:ext cx="800100" cy="310244"/>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dirty="0"/>
              <a:t>Group1</a:t>
            </a:r>
          </a:p>
        </p:txBody>
      </p:sp>
      <p:sp>
        <p:nvSpPr>
          <p:cNvPr id="40" name="Rectangle 39"/>
          <p:cNvSpPr/>
          <p:nvPr/>
        </p:nvSpPr>
        <p:spPr>
          <a:xfrm flipH="1">
            <a:off x="7921750" y="4495800"/>
            <a:ext cx="810986" cy="310244"/>
          </a:xfrm>
          <a:prstGeom prst="rect">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US" sz="1400" dirty="0"/>
              <a:t>Group2</a:t>
            </a:r>
          </a:p>
        </p:txBody>
      </p:sp>
      <p:cxnSp>
        <p:nvCxnSpPr>
          <p:cNvPr id="43" name="Straight Arrow Connector 42"/>
          <p:cNvCxnSpPr/>
          <p:nvPr/>
        </p:nvCxnSpPr>
        <p:spPr>
          <a:xfrm flipH="1">
            <a:off x="3132943" y="2438400"/>
            <a:ext cx="444500" cy="45720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stCxn id="12" idx="2"/>
            <a:endCxn id="15" idx="0"/>
          </p:cNvCxnSpPr>
          <p:nvPr/>
        </p:nvCxnSpPr>
        <p:spPr>
          <a:xfrm flipH="1">
            <a:off x="3131129" y="3505200"/>
            <a:ext cx="1814" cy="290286"/>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flipH="1">
            <a:off x="5505122" y="3505200"/>
            <a:ext cx="1814" cy="290286"/>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flipH="1">
            <a:off x="7870895" y="3505200"/>
            <a:ext cx="1814" cy="290286"/>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flipH="1">
            <a:off x="3126014" y="4210958"/>
            <a:ext cx="19" cy="817335"/>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flipH="1">
            <a:off x="5498985" y="4252686"/>
            <a:ext cx="14301" cy="775607"/>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flipH="1">
            <a:off x="7870895" y="4252686"/>
            <a:ext cx="12755" cy="775607"/>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p:nvPr/>
        </p:nvCxnSpPr>
        <p:spPr>
          <a:xfrm>
            <a:off x="5482870" y="2447677"/>
            <a:ext cx="32230" cy="447923"/>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a:off x="7335736" y="2447677"/>
            <a:ext cx="547007" cy="447923"/>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75" name="Rectangle 74"/>
          <p:cNvSpPr/>
          <p:nvPr/>
        </p:nvSpPr>
        <p:spPr>
          <a:xfrm>
            <a:off x="2536950" y="5028293"/>
            <a:ext cx="5849257" cy="229507"/>
          </a:xfrm>
          <a:prstGeom prst="rect">
            <a:avLst/>
          </a:prstGeom>
          <a:noFill/>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Shuffle and Sort</a:t>
            </a:r>
          </a:p>
        </p:txBody>
      </p:sp>
      <p:sp>
        <p:nvSpPr>
          <p:cNvPr id="76" name="TextBox 75"/>
          <p:cNvSpPr txBox="1"/>
          <p:nvPr/>
        </p:nvSpPr>
        <p:spPr>
          <a:xfrm>
            <a:off x="165651" y="2935069"/>
            <a:ext cx="2044149" cy="646331"/>
          </a:xfrm>
          <a:prstGeom prst="rect">
            <a:avLst/>
          </a:prstGeom>
          <a:noFill/>
        </p:spPr>
        <p:txBody>
          <a:bodyPr wrap="none" rtlCol="0">
            <a:spAutoFit/>
          </a:bodyPr>
          <a:lstStyle/>
          <a:p>
            <a:pPr algn="ctr"/>
            <a:r>
              <a:rPr lang="en-US" dirty="0"/>
              <a:t>Split blocks at</a:t>
            </a:r>
          </a:p>
          <a:p>
            <a:pPr algn="ctr"/>
            <a:r>
              <a:rPr lang="en-US" dirty="0"/>
              <a:t>record boundaries</a:t>
            </a:r>
          </a:p>
        </p:txBody>
      </p:sp>
      <p:sp>
        <p:nvSpPr>
          <p:cNvPr id="77" name="TextBox 76"/>
          <p:cNvSpPr txBox="1"/>
          <p:nvPr/>
        </p:nvSpPr>
        <p:spPr>
          <a:xfrm>
            <a:off x="235761" y="3657600"/>
            <a:ext cx="1877437" cy="646331"/>
          </a:xfrm>
          <a:prstGeom prst="rect">
            <a:avLst/>
          </a:prstGeom>
          <a:noFill/>
        </p:spPr>
        <p:txBody>
          <a:bodyPr wrap="none" rtlCol="0">
            <a:spAutoFit/>
          </a:bodyPr>
          <a:lstStyle/>
          <a:p>
            <a:pPr algn="ctr"/>
            <a:r>
              <a:rPr lang="en-US" dirty="0"/>
              <a:t>Process the split</a:t>
            </a:r>
          </a:p>
          <a:p>
            <a:pPr algn="ctr"/>
            <a:r>
              <a:rPr lang="en-US" dirty="0"/>
              <a:t> block</a:t>
            </a:r>
          </a:p>
        </p:txBody>
      </p:sp>
      <p:sp>
        <p:nvSpPr>
          <p:cNvPr id="78" name="TextBox 77"/>
          <p:cNvSpPr txBox="1"/>
          <p:nvPr/>
        </p:nvSpPr>
        <p:spPr>
          <a:xfrm>
            <a:off x="344672" y="4267200"/>
            <a:ext cx="1710725" cy="646331"/>
          </a:xfrm>
          <a:prstGeom prst="rect">
            <a:avLst/>
          </a:prstGeom>
          <a:noFill/>
        </p:spPr>
        <p:txBody>
          <a:bodyPr wrap="none" rtlCol="0">
            <a:spAutoFit/>
          </a:bodyPr>
          <a:lstStyle/>
          <a:p>
            <a:pPr algn="ctr"/>
            <a:r>
              <a:rPr lang="en-US" dirty="0"/>
              <a:t>Place data into</a:t>
            </a:r>
          </a:p>
          <a:p>
            <a:pPr algn="ctr"/>
            <a:r>
              <a:rPr lang="en-US" dirty="0"/>
              <a:t>groups</a:t>
            </a:r>
          </a:p>
        </p:txBody>
      </p:sp>
      <p:sp>
        <p:nvSpPr>
          <p:cNvPr id="79" name="TextBox 78"/>
          <p:cNvSpPr txBox="1"/>
          <p:nvPr/>
        </p:nvSpPr>
        <p:spPr>
          <a:xfrm>
            <a:off x="361765" y="4992469"/>
            <a:ext cx="1749197" cy="923330"/>
          </a:xfrm>
          <a:prstGeom prst="rect">
            <a:avLst/>
          </a:prstGeom>
          <a:noFill/>
        </p:spPr>
        <p:txBody>
          <a:bodyPr wrap="none" rtlCol="0">
            <a:spAutoFit/>
          </a:bodyPr>
          <a:lstStyle/>
          <a:p>
            <a:pPr algn="ctr"/>
            <a:r>
              <a:rPr lang="en-US" dirty="0"/>
              <a:t>Combine and </a:t>
            </a:r>
          </a:p>
          <a:p>
            <a:pPr algn="ctr"/>
            <a:r>
              <a:rPr lang="en-US" dirty="0"/>
              <a:t>sort like groups</a:t>
            </a:r>
          </a:p>
          <a:p>
            <a:pPr algn="ctr"/>
            <a:r>
              <a:rPr lang="en-US" dirty="0"/>
              <a:t>by key</a:t>
            </a:r>
          </a:p>
        </p:txBody>
      </p:sp>
      <p:sp>
        <p:nvSpPr>
          <p:cNvPr id="80" name="TextBox 79"/>
          <p:cNvSpPr txBox="1"/>
          <p:nvPr/>
        </p:nvSpPr>
        <p:spPr>
          <a:xfrm>
            <a:off x="407394" y="6059269"/>
            <a:ext cx="1544012" cy="646331"/>
          </a:xfrm>
          <a:prstGeom prst="rect">
            <a:avLst/>
          </a:prstGeom>
          <a:noFill/>
        </p:spPr>
        <p:txBody>
          <a:bodyPr wrap="none" rtlCol="0">
            <a:spAutoFit/>
          </a:bodyPr>
          <a:lstStyle/>
          <a:p>
            <a:pPr algn="ctr"/>
            <a:r>
              <a:rPr lang="en-US" dirty="0"/>
              <a:t>Process the</a:t>
            </a:r>
          </a:p>
          <a:p>
            <a:pPr algn="ctr"/>
            <a:r>
              <a:rPr lang="en-US" dirty="0"/>
              <a:t>grouped data</a:t>
            </a:r>
          </a:p>
        </p:txBody>
      </p:sp>
      <p:sp>
        <p:nvSpPr>
          <p:cNvPr id="81" name="TextBox 80"/>
          <p:cNvSpPr txBox="1"/>
          <p:nvPr/>
        </p:nvSpPr>
        <p:spPr>
          <a:xfrm>
            <a:off x="1676400" y="2526268"/>
            <a:ext cx="1164101" cy="338554"/>
          </a:xfrm>
          <a:prstGeom prst="rect">
            <a:avLst/>
          </a:prstGeom>
          <a:noFill/>
        </p:spPr>
        <p:txBody>
          <a:bodyPr wrap="none" rtlCol="0">
            <a:spAutoFit/>
          </a:bodyPr>
          <a:lstStyle/>
          <a:p>
            <a:pPr algn="ctr"/>
            <a:r>
              <a:rPr lang="en-US" sz="1600" dirty="0"/>
              <a:t>Data Node</a:t>
            </a:r>
          </a:p>
        </p:txBody>
      </p:sp>
      <p:sp>
        <p:nvSpPr>
          <p:cNvPr id="82" name="TextBox 81"/>
          <p:cNvSpPr txBox="1"/>
          <p:nvPr/>
        </p:nvSpPr>
        <p:spPr>
          <a:xfrm>
            <a:off x="4038600" y="2514600"/>
            <a:ext cx="1164101" cy="338554"/>
          </a:xfrm>
          <a:prstGeom prst="rect">
            <a:avLst/>
          </a:prstGeom>
          <a:noFill/>
        </p:spPr>
        <p:txBody>
          <a:bodyPr wrap="none" rtlCol="0">
            <a:spAutoFit/>
          </a:bodyPr>
          <a:lstStyle/>
          <a:p>
            <a:pPr algn="ctr"/>
            <a:r>
              <a:rPr lang="en-US" sz="1600" dirty="0"/>
              <a:t>Data Node</a:t>
            </a:r>
          </a:p>
        </p:txBody>
      </p:sp>
      <p:sp>
        <p:nvSpPr>
          <p:cNvPr id="83" name="TextBox 82"/>
          <p:cNvSpPr txBox="1"/>
          <p:nvPr/>
        </p:nvSpPr>
        <p:spPr>
          <a:xfrm>
            <a:off x="6455899" y="2590800"/>
            <a:ext cx="1164101" cy="338554"/>
          </a:xfrm>
          <a:prstGeom prst="rect">
            <a:avLst/>
          </a:prstGeom>
          <a:noFill/>
        </p:spPr>
        <p:txBody>
          <a:bodyPr wrap="none" rtlCol="0">
            <a:spAutoFit/>
          </a:bodyPr>
          <a:lstStyle/>
          <a:p>
            <a:pPr algn="ctr"/>
            <a:r>
              <a:rPr lang="en-US" sz="1600" dirty="0"/>
              <a:t>Data Node</a:t>
            </a:r>
          </a:p>
        </p:txBody>
      </p:sp>
      <p:sp>
        <p:nvSpPr>
          <p:cNvPr id="84" name="Rectangle 83"/>
          <p:cNvSpPr/>
          <p:nvPr/>
        </p:nvSpPr>
        <p:spPr>
          <a:xfrm flipH="1">
            <a:off x="2281136" y="5410200"/>
            <a:ext cx="1703614" cy="4572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dirty="0"/>
              <a:t>Group1</a:t>
            </a:r>
          </a:p>
          <a:p>
            <a:pPr algn="ctr"/>
            <a:r>
              <a:rPr lang="en-US" sz="1400" dirty="0"/>
              <a:t> sorted by key</a:t>
            </a:r>
          </a:p>
        </p:txBody>
      </p:sp>
      <p:sp>
        <p:nvSpPr>
          <p:cNvPr id="86" name="Rectangle 85"/>
          <p:cNvSpPr/>
          <p:nvPr/>
        </p:nvSpPr>
        <p:spPr>
          <a:xfrm flipH="1">
            <a:off x="4613637" y="5410200"/>
            <a:ext cx="1787163" cy="457200"/>
          </a:xfrm>
          <a:prstGeom prst="rect">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US" sz="1400" dirty="0"/>
              <a:t>Group2</a:t>
            </a:r>
          </a:p>
          <a:p>
            <a:pPr algn="ctr"/>
            <a:r>
              <a:rPr lang="en-US" sz="1400" dirty="0"/>
              <a:t>sorted by key</a:t>
            </a:r>
          </a:p>
        </p:txBody>
      </p:sp>
      <p:cxnSp>
        <p:nvCxnSpPr>
          <p:cNvPr id="99" name="Straight Arrow Connector 98"/>
          <p:cNvCxnSpPr/>
          <p:nvPr/>
        </p:nvCxnSpPr>
        <p:spPr>
          <a:xfrm flipH="1">
            <a:off x="3124200" y="5881914"/>
            <a:ext cx="1814" cy="290286"/>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00" name="Straight Arrow Connector 99"/>
          <p:cNvCxnSpPr/>
          <p:nvPr/>
        </p:nvCxnSpPr>
        <p:spPr>
          <a:xfrm flipH="1">
            <a:off x="5560786" y="5867400"/>
            <a:ext cx="1814" cy="290286"/>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564897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MapReduce Framework</a:t>
            </a:r>
            <a:br>
              <a:rPr lang="en-US" dirty="0"/>
            </a:br>
            <a:r>
              <a:rPr lang="en-US" sz="3100" dirty="0"/>
              <a:t>Dataflow View</a:t>
            </a:r>
          </a:p>
        </p:txBody>
      </p:sp>
      <p:sp>
        <p:nvSpPr>
          <p:cNvPr id="3" name="Footer Placeholder 2"/>
          <p:cNvSpPr>
            <a:spLocks noGrp="1"/>
          </p:cNvSpPr>
          <p:nvPr>
            <p:ph type="ftr" sz="quarter" idx="11"/>
          </p:nvPr>
        </p:nvSpPr>
        <p:spPr/>
        <p:txBody>
          <a:bodyPr/>
          <a:lstStyle/>
          <a:p>
            <a:r>
              <a:rPr lang="sk-SK" dirty="0"/>
              <a:t>CSP554</a:t>
            </a:r>
            <a:r>
              <a:rPr lang="en-US" dirty="0"/>
              <a:t> Module 03b</a:t>
            </a:r>
          </a:p>
        </p:txBody>
      </p:sp>
      <p:sp>
        <p:nvSpPr>
          <p:cNvPr id="4" name="Slide Number Placeholder 3"/>
          <p:cNvSpPr>
            <a:spLocks noGrp="1"/>
          </p:cNvSpPr>
          <p:nvPr>
            <p:ph type="sldNum" sz="quarter" idx="12"/>
          </p:nvPr>
        </p:nvSpPr>
        <p:spPr/>
        <p:txBody>
          <a:bodyPr/>
          <a:lstStyle/>
          <a:p>
            <a:fld id="{9AA7C465-8597-4488-B68C-958448427716}" type="slidenum">
              <a:rPr lang="en-US" smtClean="0"/>
              <a:t>33</a:t>
            </a:fld>
            <a:endParaRPr lang="en-US" dirty="0"/>
          </a:p>
        </p:txBody>
      </p:sp>
      <p:pic>
        <p:nvPicPr>
          <p:cNvPr id="7170" name="Picture 2" descr="http://gerardnico.com/wiki/_media/algorithm/map_reduce_phase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 y="2057400"/>
            <a:ext cx="9639300" cy="306705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347326551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MapReduce Framework</a:t>
            </a:r>
            <a:br>
              <a:rPr lang="en-US" dirty="0"/>
            </a:br>
            <a:r>
              <a:rPr lang="en-US" sz="3100" dirty="0"/>
              <a:t>General Characteristics</a:t>
            </a:r>
          </a:p>
        </p:txBody>
      </p:sp>
      <p:sp>
        <p:nvSpPr>
          <p:cNvPr id="3" name="Content Placeholder 2"/>
          <p:cNvSpPr>
            <a:spLocks noGrp="1"/>
          </p:cNvSpPr>
          <p:nvPr>
            <p:ph idx="1"/>
          </p:nvPr>
        </p:nvSpPr>
        <p:spPr/>
        <p:txBody>
          <a:bodyPr>
            <a:normAutofit fontScale="92500" lnSpcReduction="20000"/>
          </a:bodyPr>
          <a:lstStyle/>
          <a:p>
            <a:r>
              <a:rPr lang="en-US" dirty="0"/>
              <a:t>Maintains a separation of </a:t>
            </a:r>
            <a:r>
              <a:rPr lang="en-US" i="1" dirty="0"/>
              <a:t>what </a:t>
            </a:r>
            <a:r>
              <a:rPr lang="en-US" dirty="0"/>
              <a:t>computations are to be performed and </a:t>
            </a:r>
            <a:r>
              <a:rPr lang="en-US" i="1" dirty="0"/>
              <a:t>how </a:t>
            </a:r>
            <a:r>
              <a:rPr lang="en-US" dirty="0"/>
              <a:t>those computations  are actually carried out on a cluster of machines. </a:t>
            </a:r>
          </a:p>
          <a:p>
            <a:r>
              <a:rPr lang="en-US" dirty="0"/>
              <a:t>The first is under the control of the programmer, while the second is exclusively the responsibility of the execution framework</a:t>
            </a:r>
          </a:p>
          <a:p>
            <a:r>
              <a:rPr lang="en-US" dirty="0"/>
              <a:t>The advantage is that  the execution framework only needs to be designed once and verified for correctness</a:t>
            </a:r>
          </a:p>
          <a:p>
            <a:r>
              <a:rPr lang="en-US" dirty="0"/>
              <a:t>As long as the developer  expresses computations in the programming model, code is guaranteed to behave  as expected. </a:t>
            </a:r>
          </a:p>
          <a:p>
            <a:r>
              <a:rPr lang="en-US" dirty="0"/>
              <a:t>The upshot is that the developer is freed from having to worry about system-level details and can instead focus on algorithm or application design</a:t>
            </a:r>
          </a:p>
          <a:p>
            <a:pPr lvl="1"/>
            <a:r>
              <a:rPr lang="en-US" dirty="0"/>
              <a:t>No more debugging race conditions and addressing lock contention</a:t>
            </a:r>
          </a:p>
          <a:p>
            <a:endParaRPr lang="en-US" dirty="0"/>
          </a:p>
        </p:txBody>
      </p:sp>
      <p:sp>
        <p:nvSpPr>
          <p:cNvPr id="4" name="Footer Placeholder 3"/>
          <p:cNvSpPr>
            <a:spLocks noGrp="1"/>
          </p:cNvSpPr>
          <p:nvPr>
            <p:ph type="ftr" sz="quarter" idx="11"/>
          </p:nvPr>
        </p:nvSpPr>
        <p:spPr/>
        <p:txBody>
          <a:bodyPr/>
          <a:lstStyle/>
          <a:p>
            <a:r>
              <a:rPr lang="sk-SK" dirty="0"/>
              <a:t>CSP554</a:t>
            </a:r>
            <a:r>
              <a:rPr lang="en-US" dirty="0"/>
              <a:t> Module 03b</a:t>
            </a:r>
          </a:p>
        </p:txBody>
      </p:sp>
      <p:sp>
        <p:nvSpPr>
          <p:cNvPr id="5" name="Slide Number Placeholder 4"/>
          <p:cNvSpPr>
            <a:spLocks noGrp="1"/>
          </p:cNvSpPr>
          <p:nvPr>
            <p:ph type="sldNum" sz="quarter" idx="12"/>
          </p:nvPr>
        </p:nvSpPr>
        <p:spPr/>
        <p:txBody>
          <a:bodyPr/>
          <a:lstStyle/>
          <a:p>
            <a:fld id="{9AA7C465-8597-4488-B68C-958448427716}" type="slidenum">
              <a:rPr lang="en-US" smtClean="0"/>
              <a:t>34</a:t>
            </a:fld>
            <a:endParaRPr lang="en-US" dirty="0"/>
          </a:p>
        </p:txBody>
      </p:sp>
    </p:spTree>
    <p:extLst>
      <p:ext uri="{BB962C8B-B14F-4D97-AF65-F5344CB8AC3E}">
        <p14:creationId xmlns:p14="http://schemas.microsoft.com/office/powerpoint/2010/main" val="13755621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MapReduce Framework</a:t>
            </a:r>
            <a:br>
              <a:rPr lang="en-US" dirty="0"/>
            </a:br>
            <a:r>
              <a:rPr lang="en-US" sz="3100" dirty="0"/>
              <a:t>Libraries</a:t>
            </a:r>
            <a:endParaRPr lang="en-US" sz="2200" dirty="0"/>
          </a:p>
        </p:txBody>
      </p:sp>
      <p:sp>
        <p:nvSpPr>
          <p:cNvPr id="3" name="Content Placeholder 2"/>
          <p:cNvSpPr>
            <a:spLocks noGrp="1"/>
          </p:cNvSpPr>
          <p:nvPr>
            <p:ph idx="1"/>
          </p:nvPr>
        </p:nvSpPr>
        <p:spPr/>
        <p:txBody>
          <a:bodyPr>
            <a:normAutofit/>
          </a:bodyPr>
          <a:lstStyle/>
          <a:p>
            <a:r>
              <a:rPr lang="en-US" dirty="0"/>
              <a:t>Java</a:t>
            </a:r>
          </a:p>
          <a:p>
            <a:pPr lvl="1"/>
            <a:r>
              <a:rPr lang="en-US" dirty="0">
                <a:cs typeface="Calibri"/>
              </a:rPr>
              <a:t>Maximum flexibility</a:t>
            </a:r>
          </a:p>
          <a:p>
            <a:pPr lvl="1"/>
            <a:r>
              <a:rPr lang="en-US" dirty="0"/>
              <a:t>Fastest performance</a:t>
            </a:r>
          </a:p>
          <a:p>
            <a:pPr lvl="1"/>
            <a:r>
              <a:rPr lang="en-US" dirty="0">
                <a:cs typeface="Calibri"/>
              </a:rPr>
              <a:t>Native to Hadoop</a:t>
            </a:r>
          </a:p>
          <a:p>
            <a:pPr lvl="1"/>
            <a:r>
              <a:rPr lang="en-US" dirty="0">
                <a:cs typeface="Calibri"/>
              </a:rPr>
              <a:t>Most difficult to write</a:t>
            </a:r>
          </a:p>
          <a:p>
            <a:r>
              <a:rPr lang="en-US" dirty="0">
                <a:cs typeface="Calibri"/>
              </a:rPr>
              <a:t>Hadoop Streaming</a:t>
            </a:r>
          </a:p>
          <a:p>
            <a:pPr lvl="1"/>
            <a:r>
              <a:rPr lang="en-US" dirty="0"/>
              <a:t>A utility that comes with the Hadoop distribution</a:t>
            </a:r>
          </a:p>
          <a:p>
            <a:pPr lvl="1"/>
            <a:r>
              <a:rPr lang="en-US" dirty="0"/>
              <a:t>Allows you to create and run Map/Reduce jobs with any executable or script as the mapper and/or the reducer</a:t>
            </a:r>
          </a:p>
          <a:p>
            <a:pPr lvl="1"/>
            <a:r>
              <a:rPr lang="en-US" dirty="0">
                <a:cs typeface="Calibri"/>
              </a:rPr>
              <a:t>Transparent communication with Hadoop though </a:t>
            </a:r>
            <a:r>
              <a:rPr lang="en-US" dirty="0" err="1">
                <a:cs typeface="Calibri"/>
              </a:rPr>
              <a:t>stdin</a:t>
            </a:r>
            <a:r>
              <a:rPr lang="en-US" dirty="0">
                <a:cs typeface="Calibri"/>
              </a:rPr>
              <a:t>/</a:t>
            </a:r>
            <a:r>
              <a:rPr lang="en-US" dirty="0" err="1">
                <a:cs typeface="Calibri"/>
              </a:rPr>
              <a:t>stdout</a:t>
            </a:r>
            <a:endParaRPr lang="en-US" dirty="0">
              <a:cs typeface="Calibri"/>
            </a:endParaRPr>
          </a:p>
          <a:p>
            <a:pPr lvl="1"/>
            <a:endParaRPr lang="en-US" dirty="0">
              <a:cs typeface="Calibri"/>
            </a:endParaRPr>
          </a:p>
          <a:p>
            <a:pPr lvl="3"/>
            <a:endParaRPr lang="en-US" dirty="0"/>
          </a:p>
        </p:txBody>
      </p:sp>
      <p:sp>
        <p:nvSpPr>
          <p:cNvPr id="4" name="Footer Placeholder 3"/>
          <p:cNvSpPr>
            <a:spLocks noGrp="1"/>
          </p:cNvSpPr>
          <p:nvPr>
            <p:ph type="ftr" sz="quarter" idx="11"/>
          </p:nvPr>
        </p:nvSpPr>
        <p:spPr/>
        <p:txBody>
          <a:bodyPr/>
          <a:lstStyle/>
          <a:p>
            <a:r>
              <a:rPr lang="sk-SK" dirty="0"/>
              <a:t>CSP554</a:t>
            </a:r>
            <a:r>
              <a:rPr lang="en-US" dirty="0"/>
              <a:t> Module 03b</a:t>
            </a:r>
          </a:p>
        </p:txBody>
      </p:sp>
      <p:sp>
        <p:nvSpPr>
          <p:cNvPr id="5" name="Slide Number Placeholder 4"/>
          <p:cNvSpPr>
            <a:spLocks noGrp="1"/>
          </p:cNvSpPr>
          <p:nvPr>
            <p:ph type="sldNum" sz="quarter" idx="12"/>
          </p:nvPr>
        </p:nvSpPr>
        <p:spPr/>
        <p:txBody>
          <a:bodyPr/>
          <a:lstStyle/>
          <a:p>
            <a:fld id="{9AA7C465-8597-4488-B68C-958448427716}" type="slidenum">
              <a:rPr lang="en-US" smtClean="0"/>
              <a:t>35</a:t>
            </a:fld>
            <a:endParaRPr lang="en-US" dirty="0"/>
          </a:p>
        </p:txBody>
      </p:sp>
    </p:spTree>
    <p:extLst>
      <p:ext uri="{BB962C8B-B14F-4D97-AF65-F5344CB8AC3E}">
        <p14:creationId xmlns:p14="http://schemas.microsoft.com/office/powerpoint/2010/main" val="274399101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MapReduce Framework</a:t>
            </a:r>
            <a:br>
              <a:rPr lang="en-US" dirty="0"/>
            </a:br>
            <a:r>
              <a:rPr lang="en-US" sz="3100" dirty="0"/>
              <a:t>Libraries</a:t>
            </a:r>
            <a:endParaRPr lang="en-US" sz="2200" dirty="0"/>
          </a:p>
        </p:txBody>
      </p:sp>
      <p:sp>
        <p:nvSpPr>
          <p:cNvPr id="3" name="Content Placeholder 2"/>
          <p:cNvSpPr>
            <a:spLocks noGrp="1"/>
          </p:cNvSpPr>
          <p:nvPr>
            <p:ph idx="1"/>
          </p:nvPr>
        </p:nvSpPr>
        <p:spPr/>
        <p:txBody>
          <a:bodyPr>
            <a:normAutofit/>
          </a:bodyPr>
          <a:lstStyle/>
          <a:p>
            <a:r>
              <a:rPr lang="en-US" dirty="0" err="1"/>
              <a:t>mrjob</a:t>
            </a:r>
            <a:endParaRPr lang="en-US" dirty="0"/>
          </a:p>
          <a:p>
            <a:pPr lvl="1"/>
            <a:r>
              <a:rPr lang="en-US" dirty="0"/>
              <a:t>Write MapReduce jobs in Python!</a:t>
            </a:r>
          </a:p>
          <a:p>
            <a:pPr lvl="1"/>
            <a:r>
              <a:rPr lang="en-US" dirty="0"/>
              <a:t>Open sourced and maintained by Yelp</a:t>
            </a:r>
          </a:p>
          <a:p>
            <a:pPr lvl="1"/>
            <a:r>
              <a:rPr lang="en-US" dirty="0"/>
              <a:t>Wraps “Hadoop Streaming” in </a:t>
            </a:r>
            <a:r>
              <a:rPr lang="en-US" dirty="0" err="1"/>
              <a:t>cpython</a:t>
            </a:r>
            <a:r>
              <a:rPr lang="en-US" dirty="0"/>
              <a:t> Python 2.5+</a:t>
            </a:r>
          </a:p>
          <a:p>
            <a:pPr lvl="1"/>
            <a:r>
              <a:rPr lang="en-US" dirty="0"/>
              <a:t>Well documented</a:t>
            </a:r>
          </a:p>
          <a:p>
            <a:pPr lvl="1"/>
            <a:r>
              <a:rPr lang="en-US" dirty="0"/>
              <a:t>Can run locally, in Amazon EMR, or Hadoop</a:t>
            </a:r>
          </a:p>
          <a:p>
            <a:pPr lvl="1"/>
            <a:endParaRPr lang="en-US" dirty="0"/>
          </a:p>
          <a:p>
            <a:pPr lvl="1"/>
            <a:endParaRPr lang="en-US" dirty="0"/>
          </a:p>
          <a:p>
            <a:r>
              <a:rPr lang="en-US" dirty="0"/>
              <a:t>We will use </a:t>
            </a:r>
            <a:r>
              <a:rPr lang="en-US" dirty="0" err="1"/>
              <a:t>mrjob</a:t>
            </a:r>
            <a:r>
              <a:rPr lang="en-US" dirty="0"/>
              <a:t> for our class work</a:t>
            </a:r>
          </a:p>
          <a:p>
            <a:pPr lvl="1"/>
            <a:endParaRPr lang="en-US" dirty="0"/>
          </a:p>
          <a:p>
            <a:endParaRPr lang="en-US" dirty="0">
              <a:cs typeface="Calibri"/>
            </a:endParaRPr>
          </a:p>
          <a:p>
            <a:pPr lvl="3"/>
            <a:endParaRPr lang="en-US" dirty="0"/>
          </a:p>
        </p:txBody>
      </p:sp>
      <p:sp>
        <p:nvSpPr>
          <p:cNvPr id="4" name="Footer Placeholder 3"/>
          <p:cNvSpPr>
            <a:spLocks noGrp="1"/>
          </p:cNvSpPr>
          <p:nvPr>
            <p:ph type="ftr" sz="quarter" idx="11"/>
          </p:nvPr>
        </p:nvSpPr>
        <p:spPr/>
        <p:txBody>
          <a:bodyPr/>
          <a:lstStyle/>
          <a:p>
            <a:r>
              <a:rPr lang="sk-SK" dirty="0"/>
              <a:t>CSP554</a:t>
            </a:r>
            <a:r>
              <a:rPr lang="en-US" dirty="0"/>
              <a:t> Module 03b</a:t>
            </a:r>
          </a:p>
        </p:txBody>
      </p:sp>
      <p:sp>
        <p:nvSpPr>
          <p:cNvPr id="5" name="Slide Number Placeholder 4"/>
          <p:cNvSpPr>
            <a:spLocks noGrp="1"/>
          </p:cNvSpPr>
          <p:nvPr>
            <p:ph type="sldNum" sz="quarter" idx="12"/>
          </p:nvPr>
        </p:nvSpPr>
        <p:spPr/>
        <p:txBody>
          <a:bodyPr/>
          <a:lstStyle/>
          <a:p>
            <a:fld id="{9AA7C465-8597-4488-B68C-958448427716}" type="slidenum">
              <a:rPr lang="en-US" smtClean="0"/>
              <a:t>36</a:t>
            </a:fld>
            <a:endParaRPr lang="en-US" dirty="0"/>
          </a:p>
        </p:txBody>
      </p:sp>
    </p:spTree>
    <p:extLst>
      <p:ext uri="{BB962C8B-B14F-4D97-AF65-F5344CB8AC3E}">
        <p14:creationId xmlns:p14="http://schemas.microsoft.com/office/powerpoint/2010/main" val="38288109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MapReduce Example</a:t>
            </a:r>
          </a:p>
        </p:txBody>
      </p:sp>
      <p:sp>
        <p:nvSpPr>
          <p:cNvPr id="3" name="Content Placeholder 2"/>
          <p:cNvSpPr>
            <a:spLocks noGrp="1"/>
          </p:cNvSpPr>
          <p:nvPr>
            <p:ph idx="1"/>
          </p:nvPr>
        </p:nvSpPr>
        <p:spPr/>
        <p:txBody>
          <a:bodyPr/>
          <a:lstStyle/>
          <a:p>
            <a:r>
              <a:rPr lang="en-US" dirty="0" err="1"/>
              <a:t>WordCount</a:t>
            </a:r>
            <a:r>
              <a:rPr lang="en-US" dirty="0"/>
              <a:t> is a simple program which counts the number of occurrences of each word in a given text input data set. </a:t>
            </a:r>
          </a:p>
          <a:p>
            <a:r>
              <a:rPr lang="en-US" dirty="0" err="1"/>
              <a:t>WordCount</a:t>
            </a:r>
            <a:r>
              <a:rPr lang="en-US" dirty="0"/>
              <a:t> fits very well with the MapReduce model making it a great example to understand the Hadoop Map/Reduce programming style. </a:t>
            </a:r>
          </a:p>
          <a:p>
            <a:r>
              <a:rPr lang="en-US" dirty="0"/>
              <a:t>Our implementation consists of three main parts:</a:t>
            </a:r>
          </a:p>
          <a:p>
            <a:pPr lvl="1"/>
            <a:r>
              <a:rPr lang="en-US" dirty="0"/>
              <a:t>Mapper function</a:t>
            </a:r>
          </a:p>
          <a:p>
            <a:pPr lvl="1"/>
            <a:r>
              <a:rPr lang="en-US" dirty="0"/>
              <a:t>Reducer function</a:t>
            </a:r>
          </a:p>
          <a:p>
            <a:pPr lvl="1"/>
            <a:r>
              <a:rPr lang="en-US" dirty="0"/>
              <a:t>Main program (hooking our functions into the framework)</a:t>
            </a:r>
          </a:p>
          <a:p>
            <a:endParaRPr lang="en-US" dirty="0"/>
          </a:p>
        </p:txBody>
      </p:sp>
      <p:sp>
        <p:nvSpPr>
          <p:cNvPr id="4" name="Footer Placeholder 3"/>
          <p:cNvSpPr>
            <a:spLocks noGrp="1"/>
          </p:cNvSpPr>
          <p:nvPr>
            <p:ph type="ftr" sz="quarter" idx="11"/>
          </p:nvPr>
        </p:nvSpPr>
        <p:spPr/>
        <p:txBody>
          <a:bodyPr/>
          <a:lstStyle/>
          <a:p>
            <a:r>
              <a:rPr lang="sk-SK" dirty="0"/>
              <a:t>CSP554</a:t>
            </a:r>
            <a:r>
              <a:rPr lang="en-US" dirty="0"/>
              <a:t> Module 03b</a:t>
            </a:r>
          </a:p>
        </p:txBody>
      </p:sp>
      <p:sp>
        <p:nvSpPr>
          <p:cNvPr id="5" name="Slide Number Placeholder 4"/>
          <p:cNvSpPr>
            <a:spLocks noGrp="1"/>
          </p:cNvSpPr>
          <p:nvPr>
            <p:ph type="sldNum" sz="quarter" idx="12"/>
          </p:nvPr>
        </p:nvSpPr>
        <p:spPr/>
        <p:txBody>
          <a:bodyPr/>
          <a:lstStyle/>
          <a:p>
            <a:fld id="{9AA7C465-8597-4488-B68C-958448427716}" type="slidenum">
              <a:rPr lang="en-US" smtClean="0"/>
              <a:t>37</a:t>
            </a:fld>
            <a:endParaRPr lang="en-US" dirty="0"/>
          </a:p>
        </p:txBody>
      </p:sp>
    </p:spTree>
    <p:extLst>
      <p:ext uri="{BB962C8B-B14F-4D97-AF65-F5344CB8AC3E}">
        <p14:creationId xmlns:p14="http://schemas.microsoft.com/office/powerpoint/2010/main" val="184849159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p:cNvSpPr/>
          <p:nvPr/>
        </p:nvSpPr>
        <p:spPr>
          <a:xfrm>
            <a:off x="3429000" y="3467101"/>
            <a:ext cx="2057400" cy="1257299"/>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Data Node </a:t>
            </a:r>
          </a:p>
          <a:p>
            <a:pPr algn="ctr"/>
            <a:endParaRPr lang="en-US" sz="1100" dirty="0"/>
          </a:p>
          <a:p>
            <a:pPr algn="ctr"/>
            <a:endParaRPr lang="en-US" dirty="0"/>
          </a:p>
          <a:p>
            <a:pPr algn="ctr"/>
            <a:endParaRPr lang="en-US" dirty="0"/>
          </a:p>
          <a:p>
            <a:pPr algn="ctr"/>
            <a:endParaRPr lang="en-US" dirty="0"/>
          </a:p>
        </p:txBody>
      </p:sp>
      <p:sp>
        <p:nvSpPr>
          <p:cNvPr id="31" name="Rectangle 30"/>
          <p:cNvSpPr/>
          <p:nvPr/>
        </p:nvSpPr>
        <p:spPr>
          <a:xfrm>
            <a:off x="6781800" y="1600200"/>
            <a:ext cx="2057400" cy="41910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Data Node </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p:txBody>
      </p:sp>
      <p:sp>
        <p:nvSpPr>
          <p:cNvPr id="30" name="Rectangle 29"/>
          <p:cNvSpPr/>
          <p:nvPr/>
        </p:nvSpPr>
        <p:spPr>
          <a:xfrm>
            <a:off x="152400" y="1600200"/>
            <a:ext cx="2057400" cy="41910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Data Node </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p:txBody>
      </p:sp>
      <p:sp>
        <p:nvSpPr>
          <p:cNvPr id="2" name="Title 1"/>
          <p:cNvSpPr>
            <a:spLocks noGrp="1"/>
          </p:cNvSpPr>
          <p:nvPr>
            <p:ph type="title"/>
          </p:nvPr>
        </p:nvSpPr>
        <p:spPr/>
        <p:txBody>
          <a:bodyPr/>
          <a:lstStyle/>
          <a:p>
            <a:r>
              <a:rPr lang="en-US" dirty="0"/>
              <a:t>MapReduce Example</a:t>
            </a:r>
          </a:p>
        </p:txBody>
      </p:sp>
      <p:sp>
        <p:nvSpPr>
          <p:cNvPr id="3" name="Footer Placeholder 2"/>
          <p:cNvSpPr>
            <a:spLocks noGrp="1"/>
          </p:cNvSpPr>
          <p:nvPr>
            <p:ph type="ftr" sz="quarter" idx="11"/>
          </p:nvPr>
        </p:nvSpPr>
        <p:spPr/>
        <p:txBody>
          <a:bodyPr/>
          <a:lstStyle/>
          <a:p>
            <a:r>
              <a:rPr lang="sk-SK" dirty="0"/>
              <a:t>CSP554</a:t>
            </a:r>
            <a:r>
              <a:rPr lang="en-US" dirty="0"/>
              <a:t> Module 03b</a:t>
            </a:r>
          </a:p>
        </p:txBody>
      </p:sp>
      <p:sp>
        <p:nvSpPr>
          <p:cNvPr id="4" name="Slide Number Placeholder 3"/>
          <p:cNvSpPr>
            <a:spLocks noGrp="1"/>
          </p:cNvSpPr>
          <p:nvPr>
            <p:ph type="sldNum" sz="quarter" idx="12"/>
          </p:nvPr>
        </p:nvSpPr>
        <p:spPr/>
        <p:txBody>
          <a:bodyPr/>
          <a:lstStyle/>
          <a:p>
            <a:fld id="{9AA7C465-8597-4488-B68C-958448427716}" type="slidenum">
              <a:rPr lang="en-US" smtClean="0"/>
              <a:t>38</a:t>
            </a:fld>
            <a:endParaRPr lang="en-US" dirty="0"/>
          </a:p>
        </p:txBody>
      </p:sp>
      <p:sp>
        <p:nvSpPr>
          <p:cNvPr id="7" name="Rectangle 6"/>
          <p:cNvSpPr/>
          <p:nvPr/>
        </p:nvSpPr>
        <p:spPr>
          <a:xfrm>
            <a:off x="2667000" y="1600200"/>
            <a:ext cx="3733800" cy="17526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HDFS File</a:t>
            </a:r>
          </a:p>
          <a:p>
            <a:pPr algn="ctr"/>
            <a:endParaRPr lang="en-US" dirty="0"/>
          </a:p>
          <a:p>
            <a:pPr algn="ctr"/>
            <a:endParaRPr lang="en-US" dirty="0"/>
          </a:p>
          <a:p>
            <a:pPr algn="ctr"/>
            <a:endParaRPr lang="en-US" dirty="0"/>
          </a:p>
          <a:p>
            <a:pPr algn="ctr"/>
            <a:endParaRPr lang="en-US" dirty="0"/>
          </a:p>
          <a:p>
            <a:pPr algn="ctr"/>
            <a:endParaRPr lang="en-US" dirty="0"/>
          </a:p>
        </p:txBody>
      </p:sp>
      <p:sp>
        <p:nvSpPr>
          <p:cNvPr id="5" name="Rectangle 4"/>
          <p:cNvSpPr/>
          <p:nvPr/>
        </p:nvSpPr>
        <p:spPr>
          <a:xfrm>
            <a:off x="2819400" y="1981200"/>
            <a:ext cx="3352800" cy="533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Hello Hadoop world, hello</a:t>
            </a:r>
          </a:p>
        </p:txBody>
      </p:sp>
      <p:sp>
        <p:nvSpPr>
          <p:cNvPr id="6" name="Rectangle 5"/>
          <p:cNvSpPr/>
          <p:nvPr/>
        </p:nvSpPr>
        <p:spPr>
          <a:xfrm>
            <a:off x="2819400" y="2667000"/>
            <a:ext cx="3352800" cy="533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Goodbye sad </a:t>
            </a:r>
            <a:r>
              <a:rPr lang="en-US" dirty="0" err="1"/>
              <a:t>sad</a:t>
            </a:r>
            <a:r>
              <a:rPr lang="en-US" dirty="0"/>
              <a:t> world</a:t>
            </a:r>
          </a:p>
        </p:txBody>
      </p:sp>
      <p:sp>
        <p:nvSpPr>
          <p:cNvPr id="8" name="Rectangle 7"/>
          <p:cNvSpPr/>
          <p:nvPr/>
        </p:nvSpPr>
        <p:spPr>
          <a:xfrm>
            <a:off x="228600" y="3352800"/>
            <a:ext cx="1752600" cy="17526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&lt;Hello, 1&gt;</a:t>
            </a:r>
          </a:p>
          <a:p>
            <a:pPr algn="ctr"/>
            <a:r>
              <a:rPr lang="en-US" dirty="0"/>
              <a:t>&lt;Hadoop, 1&gt;</a:t>
            </a:r>
          </a:p>
          <a:p>
            <a:pPr algn="ctr"/>
            <a:r>
              <a:rPr lang="en-US" dirty="0"/>
              <a:t>&lt;world, 1&gt;</a:t>
            </a:r>
          </a:p>
          <a:p>
            <a:pPr algn="ctr"/>
            <a:r>
              <a:rPr lang="en-US" dirty="0"/>
              <a:t>&lt;hello, 1&gt;</a:t>
            </a:r>
          </a:p>
        </p:txBody>
      </p:sp>
      <p:sp>
        <p:nvSpPr>
          <p:cNvPr id="9" name="Rectangle 8"/>
          <p:cNvSpPr/>
          <p:nvPr/>
        </p:nvSpPr>
        <p:spPr>
          <a:xfrm>
            <a:off x="7010400" y="3352800"/>
            <a:ext cx="1752600" cy="17526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&lt;Goodbye, 1&gt;</a:t>
            </a:r>
          </a:p>
          <a:p>
            <a:pPr algn="ctr"/>
            <a:r>
              <a:rPr lang="en-US" dirty="0"/>
              <a:t>&lt;sad, 1&gt;</a:t>
            </a:r>
          </a:p>
          <a:p>
            <a:pPr algn="ctr"/>
            <a:r>
              <a:rPr lang="en-US" dirty="0"/>
              <a:t>&lt;sad, 1&gt;</a:t>
            </a:r>
          </a:p>
          <a:p>
            <a:pPr algn="ctr"/>
            <a:r>
              <a:rPr lang="en-US" dirty="0"/>
              <a:t>&lt;world, 1&gt;</a:t>
            </a:r>
          </a:p>
          <a:p>
            <a:pPr algn="ctr"/>
            <a:endParaRPr lang="en-US" dirty="0"/>
          </a:p>
        </p:txBody>
      </p:sp>
      <p:sp>
        <p:nvSpPr>
          <p:cNvPr id="10" name="Rectangle 9"/>
          <p:cNvSpPr/>
          <p:nvPr/>
        </p:nvSpPr>
        <p:spPr>
          <a:xfrm>
            <a:off x="3200400" y="4876800"/>
            <a:ext cx="2514600" cy="19050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HDFS File</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p:txBody>
      </p:sp>
      <p:cxnSp>
        <p:nvCxnSpPr>
          <p:cNvPr id="13" name="Elbow Connector 12"/>
          <p:cNvCxnSpPr>
            <a:stCxn id="5" idx="1"/>
            <a:endCxn id="8" idx="0"/>
          </p:cNvCxnSpPr>
          <p:nvPr/>
        </p:nvCxnSpPr>
        <p:spPr>
          <a:xfrm rot="10800000" flipV="1">
            <a:off x="1104900" y="2247900"/>
            <a:ext cx="1714500" cy="1104900"/>
          </a:xfrm>
          <a:prstGeom prst="bentConnector2">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5" name="Elbow Connector 14"/>
          <p:cNvCxnSpPr>
            <a:endCxn id="9" idx="0"/>
          </p:cNvCxnSpPr>
          <p:nvPr/>
        </p:nvCxnSpPr>
        <p:spPr>
          <a:xfrm>
            <a:off x="6172200" y="2781300"/>
            <a:ext cx="1714500" cy="571500"/>
          </a:xfrm>
          <a:prstGeom prst="bentConnector2">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3733800" y="3810000"/>
            <a:ext cx="1371600" cy="723900"/>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Reducer</a:t>
            </a:r>
          </a:p>
        </p:txBody>
      </p:sp>
      <p:sp>
        <p:nvSpPr>
          <p:cNvPr id="17" name="Rectangle 16"/>
          <p:cNvSpPr/>
          <p:nvPr/>
        </p:nvSpPr>
        <p:spPr>
          <a:xfrm>
            <a:off x="533400" y="2019300"/>
            <a:ext cx="1371600" cy="723900"/>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Mapper</a:t>
            </a:r>
          </a:p>
        </p:txBody>
      </p:sp>
      <p:sp>
        <p:nvSpPr>
          <p:cNvPr id="18" name="Rectangle 17"/>
          <p:cNvSpPr/>
          <p:nvPr/>
        </p:nvSpPr>
        <p:spPr>
          <a:xfrm>
            <a:off x="7200900" y="2370364"/>
            <a:ext cx="1371600" cy="723900"/>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Mapper</a:t>
            </a:r>
          </a:p>
        </p:txBody>
      </p:sp>
      <p:cxnSp>
        <p:nvCxnSpPr>
          <p:cNvPr id="20" name="Elbow Connector 19"/>
          <p:cNvCxnSpPr>
            <a:stCxn id="8" idx="3"/>
            <a:endCxn id="16" idx="1"/>
          </p:cNvCxnSpPr>
          <p:nvPr/>
        </p:nvCxnSpPr>
        <p:spPr>
          <a:xfrm flipV="1">
            <a:off x="1981200" y="4171950"/>
            <a:ext cx="1752600" cy="57150"/>
          </a:xfrm>
          <a:prstGeom prst="bentConnector3">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2" name="Elbow Connector 21"/>
          <p:cNvCxnSpPr>
            <a:stCxn id="9" idx="1"/>
            <a:endCxn id="16" idx="3"/>
          </p:cNvCxnSpPr>
          <p:nvPr/>
        </p:nvCxnSpPr>
        <p:spPr>
          <a:xfrm rot="10800000">
            <a:off x="5105400" y="4171950"/>
            <a:ext cx="1905000" cy="57150"/>
          </a:xfrm>
          <a:prstGeom prst="bentConnector3">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a:off x="3493604" y="5181600"/>
            <a:ext cx="1803951" cy="152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&lt;Goodbye, 1&gt;</a:t>
            </a:r>
          </a:p>
          <a:p>
            <a:pPr algn="ctr"/>
            <a:r>
              <a:rPr lang="en-US" sz="1600" dirty="0"/>
              <a:t>&lt;Hadoop, 1&gt;</a:t>
            </a:r>
          </a:p>
          <a:p>
            <a:pPr algn="ctr"/>
            <a:r>
              <a:rPr lang="en-US" sz="1600" dirty="0"/>
              <a:t>&lt;Hello, 1&gt;</a:t>
            </a:r>
          </a:p>
          <a:p>
            <a:pPr algn="ctr"/>
            <a:r>
              <a:rPr lang="en-US" sz="1600" dirty="0"/>
              <a:t>&lt;hello, 1&gt;</a:t>
            </a:r>
          </a:p>
          <a:p>
            <a:pPr algn="ctr"/>
            <a:r>
              <a:rPr lang="en-US" sz="1600" dirty="0"/>
              <a:t>&lt;sad, 2&gt;</a:t>
            </a:r>
          </a:p>
          <a:p>
            <a:pPr algn="ctr"/>
            <a:r>
              <a:rPr lang="en-US" sz="1600" dirty="0"/>
              <a:t>&lt;world, 2&gt;</a:t>
            </a:r>
          </a:p>
        </p:txBody>
      </p:sp>
      <p:cxnSp>
        <p:nvCxnSpPr>
          <p:cNvPr id="25" name="Straight Arrow Connector 24"/>
          <p:cNvCxnSpPr>
            <a:stCxn id="16" idx="2"/>
            <a:endCxn id="10" idx="0"/>
          </p:cNvCxnSpPr>
          <p:nvPr/>
        </p:nvCxnSpPr>
        <p:spPr>
          <a:xfrm>
            <a:off x="4419600" y="4533900"/>
            <a:ext cx="38100" cy="34290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28" name="Rectangle 27"/>
          <p:cNvSpPr/>
          <p:nvPr/>
        </p:nvSpPr>
        <p:spPr>
          <a:xfrm>
            <a:off x="2743200" y="2057400"/>
            <a:ext cx="609600" cy="381000"/>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1200" dirty="0"/>
              <a:t>Block </a:t>
            </a:r>
          </a:p>
          <a:p>
            <a:pPr algn="ctr"/>
            <a:r>
              <a:rPr lang="en-US" sz="1200" dirty="0"/>
              <a:t>1</a:t>
            </a:r>
          </a:p>
        </p:txBody>
      </p:sp>
      <p:sp>
        <p:nvSpPr>
          <p:cNvPr id="29" name="Rectangle 28"/>
          <p:cNvSpPr/>
          <p:nvPr/>
        </p:nvSpPr>
        <p:spPr>
          <a:xfrm>
            <a:off x="2743200" y="2743200"/>
            <a:ext cx="609600" cy="381000"/>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1200" dirty="0"/>
              <a:t>Block </a:t>
            </a:r>
          </a:p>
          <a:p>
            <a:pPr algn="ctr"/>
            <a:r>
              <a:rPr lang="en-US" sz="1200" dirty="0"/>
              <a:t>2</a:t>
            </a:r>
          </a:p>
        </p:txBody>
      </p:sp>
    </p:spTree>
    <p:extLst>
      <p:ext uri="{BB962C8B-B14F-4D97-AF65-F5344CB8AC3E}">
        <p14:creationId xmlns:p14="http://schemas.microsoft.com/office/powerpoint/2010/main" val="220925602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WordCount</a:t>
            </a:r>
            <a:br>
              <a:rPr lang="en-US" dirty="0"/>
            </a:br>
            <a:r>
              <a:rPr lang="en-US" sz="3100" dirty="0"/>
              <a:t>Driver</a:t>
            </a:r>
          </a:p>
        </p:txBody>
      </p:sp>
      <p:sp>
        <p:nvSpPr>
          <p:cNvPr id="3" name="Content Placeholder 2"/>
          <p:cNvSpPr>
            <a:spLocks noGrp="1"/>
          </p:cNvSpPr>
          <p:nvPr>
            <p:ph idx="1"/>
          </p:nvPr>
        </p:nvSpPr>
        <p:spPr/>
        <p:txBody>
          <a:bodyPr>
            <a:normAutofit/>
          </a:bodyPr>
          <a:lstStyle/>
          <a:p>
            <a:r>
              <a:rPr lang="en-US" dirty="0"/>
              <a:t>The first chunk of code we’ll look at is the driver. </a:t>
            </a:r>
          </a:p>
          <a:p>
            <a:r>
              <a:rPr lang="en-US" dirty="0"/>
              <a:t>The driver takes all of the components that we’ve built for our MapReduce job and pieces them together to be submitted to execution</a:t>
            </a:r>
          </a:p>
          <a:p>
            <a:r>
              <a:rPr lang="en-US" dirty="0"/>
              <a:t>This code is usually pretty generic and considered “boiler plate.” </a:t>
            </a:r>
          </a:p>
          <a:p>
            <a:r>
              <a:rPr lang="en-US" dirty="0"/>
              <a:t>You’ll find that in all of our patterns the driver stays the same for the most part</a:t>
            </a:r>
          </a:p>
        </p:txBody>
      </p:sp>
      <p:sp>
        <p:nvSpPr>
          <p:cNvPr id="4" name="Footer Placeholder 3"/>
          <p:cNvSpPr>
            <a:spLocks noGrp="1"/>
          </p:cNvSpPr>
          <p:nvPr>
            <p:ph type="ftr" sz="quarter" idx="11"/>
          </p:nvPr>
        </p:nvSpPr>
        <p:spPr/>
        <p:txBody>
          <a:bodyPr/>
          <a:lstStyle/>
          <a:p>
            <a:r>
              <a:rPr lang="sk-SK" dirty="0"/>
              <a:t>CSP554</a:t>
            </a:r>
            <a:r>
              <a:rPr lang="en-US" dirty="0"/>
              <a:t> Module 03b</a:t>
            </a:r>
          </a:p>
        </p:txBody>
      </p:sp>
      <p:sp>
        <p:nvSpPr>
          <p:cNvPr id="5" name="Slide Number Placeholder 4"/>
          <p:cNvSpPr>
            <a:spLocks noGrp="1"/>
          </p:cNvSpPr>
          <p:nvPr>
            <p:ph type="sldNum" sz="quarter" idx="12"/>
          </p:nvPr>
        </p:nvSpPr>
        <p:spPr/>
        <p:txBody>
          <a:bodyPr/>
          <a:lstStyle/>
          <a:p>
            <a:fld id="{9AA7C465-8597-4488-B68C-958448427716}" type="slidenum">
              <a:rPr lang="en-US" smtClean="0"/>
              <a:t>39</a:t>
            </a:fld>
            <a:endParaRPr lang="en-US" dirty="0"/>
          </a:p>
        </p:txBody>
      </p:sp>
    </p:spTree>
    <p:extLst>
      <p:ext uri="{BB962C8B-B14F-4D97-AF65-F5344CB8AC3E}">
        <p14:creationId xmlns:p14="http://schemas.microsoft.com/office/powerpoint/2010/main" val="18229054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MapReduce</a:t>
            </a:r>
            <a:br>
              <a:rPr lang="en-US" dirty="0"/>
            </a:br>
            <a:r>
              <a:rPr lang="en-US" sz="3100" dirty="0"/>
              <a:t>An Execution Framework for Big Data Processing</a:t>
            </a:r>
          </a:p>
        </p:txBody>
      </p:sp>
      <p:sp>
        <p:nvSpPr>
          <p:cNvPr id="3" name="Content Placeholder 2"/>
          <p:cNvSpPr>
            <a:spLocks noGrp="1"/>
          </p:cNvSpPr>
          <p:nvPr>
            <p:ph idx="1"/>
          </p:nvPr>
        </p:nvSpPr>
        <p:spPr/>
        <p:txBody>
          <a:bodyPr>
            <a:normAutofit fontScale="92500" lnSpcReduction="10000"/>
          </a:bodyPr>
          <a:lstStyle/>
          <a:p>
            <a:r>
              <a:rPr lang="en-US" dirty="0"/>
              <a:t>A programming model for expressing distributed computations on massive amounts of data and an execution framework for large-scale data processing on clusters of commodity servers</a:t>
            </a:r>
          </a:p>
          <a:p>
            <a:r>
              <a:rPr lang="en-US" dirty="0"/>
              <a:t>Originally developed by Google and built on well-known principles in parallel and distributed processing </a:t>
            </a:r>
          </a:p>
          <a:p>
            <a:r>
              <a:rPr lang="en-US" dirty="0"/>
              <a:t>Has since enjoyed widespread adoption via an open-source implementation in Hadoop</a:t>
            </a:r>
          </a:p>
          <a:p>
            <a:r>
              <a:rPr lang="en-US" dirty="0"/>
              <a:t>Addresses the challenges of distributed programming by providing an abstraction that isolates the developer from system-level details (e.g., locking of data structures, data starvation issues in the processing pipeline, etc.)</a:t>
            </a:r>
          </a:p>
          <a:p>
            <a:r>
              <a:rPr lang="en-US" dirty="0"/>
              <a:t>The programming model specifies simple and well-defined  interfaces between a small number of components, and therefore is easy for the programmer to reason about.</a:t>
            </a:r>
          </a:p>
          <a:p>
            <a:endParaRPr lang="en-US" dirty="0"/>
          </a:p>
        </p:txBody>
      </p:sp>
      <p:sp>
        <p:nvSpPr>
          <p:cNvPr id="4" name="Footer Placeholder 3"/>
          <p:cNvSpPr>
            <a:spLocks noGrp="1"/>
          </p:cNvSpPr>
          <p:nvPr>
            <p:ph type="ftr" sz="quarter" idx="11"/>
          </p:nvPr>
        </p:nvSpPr>
        <p:spPr/>
        <p:txBody>
          <a:bodyPr/>
          <a:lstStyle/>
          <a:p>
            <a:r>
              <a:rPr lang="sk-SK" dirty="0"/>
              <a:t>CSP554</a:t>
            </a:r>
            <a:r>
              <a:rPr lang="en-US" dirty="0"/>
              <a:t> Module 03b</a:t>
            </a:r>
          </a:p>
        </p:txBody>
      </p:sp>
      <p:sp>
        <p:nvSpPr>
          <p:cNvPr id="5" name="Slide Number Placeholder 4"/>
          <p:cNvSpPr>
            <a:spLocks noGrp="1"/>
          </p:cNvSpPr>
          <p:nvPr>
            <p:ph type="sldNum" sz="quarter" idx="12"/>
          </p:nvPr>
        </p:nvSpPr>
        <p:spPr/>
        <p:txBody>
          <a:bodyPr/>
          <a:lstStyle/>
          <a:p>
            <a:fld id="{9AA7C465-8597-4488-B68C-958448427716}" type="slidenum">
              <a:rPr lang="en-US" smtClean="0"/>
              <a:t>4</a:t>
            </a:fld>
            <a:endParaRPr lang="en-US" dirty="0"/>
          </a:p>
        </p:txBody>
      </p:sp>
    </p:spTree>
    <p:extLst>
      <p:ext uri="{BB962C8B-B14F-4D97-AF65-F5344CB8AC3E}">
        <p14:creationId xmlns:p14="http://schemas.microsoft.com/office/powerpoint/2010/main" val="382978242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600" dirty="0" err="1">
                <a:solidFill>
                  <a:srgbClr val="D2533C"/>
                </a:solidFill>
              </a:rPr>
              <a:t>WordCount</a:t>
            </a:r>
            <a:br>
              <a:rPr lang="en-US" sz="3600" dirty="0">
                <a:solidFill>
                  <a:srgbClr val="D2533C"/>
                </a:solidFill>
              </a:rPr>
            </a:br>
            <a:r>
              <a:rPr lang="en-US" sz="2800" dirty="0">
                <a:solidFill>
                  <a:srgbClr val="D2533C"/>
                </a:solidFill>
              </a:rPr>
              <a:t>Driver</a:t>
            </a:r>
            <a:endParaRPr lang="en-US" dirty="0"/>
          </a:p>
        </p:txBody>
      </p:sp>
      <p:sp>
        <p:nvSpPr>
          <p:cNvPr id="5" name="Content Placeholder 4"/>
          <p:cNvSpPr>
            <a:spLocks noGrp="1"/>
          </p:cNvSpPr>
          <p:nvPr>
            <p:ph idx="1"/>
          </p:nvPr>
        </p:nvSpPr>
        <p:spPr/>
        <p:txBody>
          <a:bodyPr>
            <a:normAutofit lnSpcReduction="10000"/>
          </a:bodyPr>
          <a:lstStyle/>
          <a:p>
            <a:pPr marL="0" indent="0">
              <a:buNone/>
            </a:pPr>
            <a:r>
              <a:rPr lang="en-US" dirty="0">
                <a:latin typeface="Courier"/>
                <a:cs typeface="Courier"/>
              </a:rPr>
              <a:t>from </a:t>
            </a:r>
            <a:r>
              <a:rPr lang="en-US" dirty="0" err="1">
                <a:latin typeface="Courier"/>
                <a:cs typeface="Courier"/>
              </a:rPr>
              <a:t>mrjob.job</a:t>
            </a:r>
            <a:r>
              <a:rPr lang="en-US" dirty="0">
                <a:latin typeface="Courier"/>
                <a:cs typeface="Courier"/>
              </a:rPr>
              <a:t> import </a:t>
            </a:r>
            <a:r>
              <a:rPr lang="en-US" dirty="0" err="1">
                <a:latin typeface="Courier"/>
                <a:cs typeface="Courier"/>
              </a:rPr>
              <a:t>MRJob</a:t>
            </a:r>
            <a:endParaRPr lang="en-US" dirty="0">
              <a:latin typeface="Courier"/>
              <a:cs typeface="Courier"/>
            </a:endParaRPr>
          </a:p>
          <a:p>
            <a:pPr marL="0" indent="0">
              <a:buNone/>
            </a:pPr>
            <a:endParaRPr lang="en-US" dirty="0">
              <a:latin typeface="Courier"/>
              <a:cs typeface="Courier"/>
            </a:endParaRPr>
          </a:p>
          <a:p>
            <a:pPr marL="0" indent="0">
              <a:buNone/>
            </a:pPr>
            <a:r>
              <a:rPr lang="en-US" dirty="0">
                <a:latin typeface="Courier"/>
                <a:cs typeface="Courier"/>
              </a:rPr>
              <a:t>class </a:t>
            </a:r>
            <a:r>
              <a:rPr lang="en-US" dirty="0" err="1">
                <a:latin typeface="Courier"/>
                <a:cs typeface="Courier"/>
              </a:rPr>
              <a:t>MR</a:t>
            </a:r>
            <a:r>
              <a:rPr lang="en-US" dirty="0" err="1">
                <a:solidFill>
                  <a:srgbClr val="0070C0"/>
                </a:solidFill>
                <a:latin typeface="Courier"/>
                <a:cs typeface="Courier"/>
              </a:rPr>
              <a:t>ClassName</a:t>
            </a:r>
            <a:r>
              <a:rPr lang="en-US" dirty="0">
                <a:latin typeface="Courier"/>
                <a:cs typeface="Courier"/>
              </a:rPr>
              <a:t>(</a:t>
            </a:r>
            <a:r>
              <a:rPr lang="en-US" dirty="0" err="1">
                <a:latin typeface="Courier"/>
                <a:cs typeface="Courier"/>
              </a:rPr>
              <a:t>MRJob</a:t>
            </a:r>
            <a:r>
              <a:rPr lang="en-US" dirty="0">
                <a:latin typeface="Courier"/>
                <a:cs typeface="Courier"/>
              </a:rPr>
              <a:t>):</a:t>
            </a:r>
          </a:p>
          <a:p>
            <a:pPr marL="0" indent="0">
              <a:buNone/>
            </a:pPr>
            <a:endParaRPr lang="en-US" dirty="0">
              <a:latin typeface="Courier"/>
              <a:cs typeface="Courier"/>
            </a:endParaRPr>
          </a:p>
          <a:p>
            <a:pPr marL="0" indent="0">
              <a:buNone/>
            </a:pPr>
            <a:r>
              <a:rPr lang="en-US" dirty="0">
                <a:latin typeface="Courier"/>
                <a:cs typeface="Courier"/>
              </a:rPr>
              <a:t>    </a:t>
            </a:r>
            <a:r>
              <a:rPr lang="en-US" dirty="0" err="1">
                <a:latin typeface="Courier"/>
                <a:cs typeface="Courier"/>
              </a:rPr>
              <a:t>def</a:t>
            </a:r>
            <a:r>
              <a:rPr lang="en-US" dirty="0">
                <a:latin typeface="Courier"/>
                <a:cs typeface="Courier"/>
              </a:rPr>
              <a:t> mapper(self, _, value):</a:t>
            </a:r>
          </a:p>
          <a:p>
            <a:pPr marL="0" indent="0">
              <a:buNone/>
            </a:pPr>
            <a:r>
              <a:rPr lang="en-US" dirty="0">
                <a:latin typeface="Courier"/>
                <a:cs typeface="Courier"/>
              </a:rPr>
              <a:t>	// some mapper logic</a:t>
            </a:r>
          </a:p>
          <a:p>
            <a:pPr marL="0" indent="0">
              <a:buNone/>
            </a:pPr>
            <a:endParaRPr lang="en-US" dirty="0">
              <a:latin typeface="Courier"/>
              <a:cs typeface="Courier"/>
            </a:endParaRPr>
          </a:p>
          <a:p>
            <a:pPr marL="0" indent="0">
              <a:buNone/>
            </a:pPr>
            <a:r>
              <a:rPr lang="en-US" dirty="0">
                <a:latin typeface="Courier"/>
                <a:cs typeface="Courier"/>
              </a:rPr>
              <a:t>    </a:t>
            </a:r>
            <a:r>
              <a:rPr lang="en-US" dirty="0" err="1">
                <a:latin typeface="Courier"/>
                <a:cs typeface="Courier"/>
              </a:rPr>
              <a:t>def</a:t>
            </a:r>
            <a:r>
              <a:rPr lang="en-US" dirty="0">
                <a:latin typeface="Courier"/>
                <a:cs typeface="Courier"/>
              </a:rPr>
              <a:t> reducer(self, key, values):</a:t>
            </a:r>
          </a:p>
          <a:p>
            <a:pPr marL="0" indent="0">
              <a:buNone/>
            </a:pPr>
            <a:r>
              <a:rPr lang="en-US" dirty="0">
                <a:latin typeface="Courier"/>
                <a:cs typeface="Courier"/>
              </a:rPr>
              <a:t>        // some reducer logic</a:t>
            </a:r>
          </a:p>
          <a:p>
            <a:pPr marL="0" indent="0">
              <a:buNone/>
            </a:pPr>
            <a:endParaRPr lang="en-US" dirty="0">
              <a:latin typeface="Courier"/>
              <a:cs typeface="Courier"/>
            </a:endParaRPr>
          </a:p>
          <a:p>
            <a:pPr marL="0" indent="0">
              <a:buNone/>
            </a:pPr>
            <a:r>
              <a:rPr lang="fr-FR" dirty="0">
                <a:latin typeface="Courier"/>
                <a:cs typeface="Courier"/>
              </a:rPr>
              <a:t>if __</a:t>
            </a:r>
            <a:r>
              <a:rPr lang="fr-FR" dirty="0" err="1">
                <a:latin typeface="Courier"/>
                <a:cs typeface="Courier"/>
              </a:rPr>
              <a:t>name</a:t>
            </a:r>
            <a:r>
              <a:rPr lang="fr-FR" dirty="0">
                <a:latin typeface="Courier"/>
                <a:cs typeface="Courier"/>
              </a:rPr>
              <a:t>__ == '__main__':</a:t>
            </a:r>
          </a:p>
          <a:p>
            <a:pPr marL="0" indent="0">
              <a:buNone/>
            </a:pPr>
            <a:r>
              <a:rPr lang="fr-FR" dirty="0">
                <a:latin typeface="Courier"/>
                <a:cs typeface="Courier"/>
              </a:rPr>
              <a:t>     </a:t>
            </a:r>
            <a:r>
              <a:rPr lang="fr-FR" dirty="0" err="1">
                <a:latin typeface="Courier"/>
                <a:cs typeface="Courier"/>
              </a:rPr>
              <a:t>MR</a:t>
            </a:r>
            <a:r>
              <a:rPr lang="fr-FR" dirty="0" err="1">
                <a:solidFill>
                  <a:srgbClr val="0070C0"/>
                </a:solidFill>
                <a:latin typeface="Courier"/>
                <a:cs typeface="Courier"/>
              </a:rPr>
              <a:t>ClassNam</a:t>
            </a:r>
            <a:r>
              <a:rPr lang="fr-FR" dirty="0" err="1">
                <a:latin typeface="Courier"/>
                <a:cs typeface="Courier"/>
              </a:rPr>
              <a:t>e.run</a:t>
            </a:r>
            <a:r>
              <a:rPr lang="fr-FR" dirty="0">
                <a:latin typeface="Courier"/>
                <a:cs typeface="Courier"/>
              </a:rPr>
              <a:t>()</a:t>
            </a:r>
            <a:endParaRPr lang="en-US" dirty="0">
              <a:latin typeface="Courier"/>
              <a:cs typeface="Courier"/>
            </a:endParaRPr>
          </a:p>
          <a:p>
            <a:pPr marL="0" indent="0">
              <a:buNone/>
            </a:pPr>
            <a:endParaRPr lang="en-US" dirty="0"/>
          </a:p>
        </p:txBody>
      </p:sp>
      <p:sp>
        <p:nvSpPr>
          <p:cNvPr id="3" name="Footer Placeholder 2"/>
          <p:cNvSpPr>
            <a:spLocks noGrp="1"/>
          </p:cNvSpPr>
          <p:nvPr>
            <p:ph type="ftr" sz="quarter" idx="11"/>
          </p:nvPr>
        </p:nvSpPr>
        <p:spPr/>
        <p:txBody>
          <a:bodyPr/>
          <a:lstStyle/>
          <a:p>
            <a:r>
              <a:rPr lang="sk-SK" dirty="0"/>
              <a:t>CSP554</a:t>
            </a:r>
            <a:r>
              <a:rPr lang="en-US" dirty="0"/>
              <a:t> Module 03b</a:t>
            </a:r>
          </a:p>
        </p:txBody>
      </p:sp>
      <p:sp>
        <p:nvSpPr>
          <p:cNvPr id="4" name="Slide Number Placeholder 3"/>
          <p:cNvSpPr>
            <a:spLocks noGrp="1"/>
          </p:cNvSpPr>
          <p:nvPr>
            <p:ph type="sldNum" sz="quarter" idx="12"/>
          </p:nvPr>
        </p:nvSpPr>
        <p:spPr/>
        <p:txBody>
          <a:bodyPr/>
          <a:lstStyle/>
          <a:p>
            <a:fld id="{9AA7C465-8597-4488-B68C-958448427716}" type="slidenum">
              <a:rPr lang="en-US" smtClean="0"/>
              <a:t>40</a:t>
            </a:fld>
            <a:endParaRPr lang="en-US" dirty="0"/>
          </a:p>
        </p:txBody>
      </p:sp>
    </p:spTree>
    <p:extLst>
      <p:ext uri="{BB962C8B-B14F-4D97-AF65-F5344CB8AC3E}">
        <p14:creationId xmlns:p14="http://schemas.microsoft.com/office/powerpoint/2010/main" val="319148335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WordCount</a:t>
            </a:r>
            <a:br>
              <a:rPr lang="en-US" dirty="0"/>
            </a:br>
            <a:r>
              <a:rPr lang="en-US" sz="3100" dirty="0"/>
              <a:t>Mapper</a:t>
            </a:r>
          </a:p>
        </p:txBody>
      </p:sp>
      <p:sp>
        <p:nvSpPr>
          <p:cNvPr id="3" name="Content Placeholder 2"/>
          <p:cNvSpPr>
            <a:spLocks noGrp="1"/>
          </p:cNvSpPr>
          <p:nvPr>
            <p:ph idx="1"/>
          </p:nvPr>
        </p:nvSpPr>
        <p:spPr/>
        <p:txBody>
          <a:bodyPr/>
          <a:lstStyle/>
          <a:p>
            <a:r>
              <a:rPr lang="en-US" dirty="0"/>
              <a:t>Next is the mapper code that parses and prepares the text</a:t>
            </a:r>
          </a:p>
          <a:p>
            <a:r>
              <a:rPr lang="en-US" dirty="0"/>
              <a:t>The text string is split up into a list of words</a:t>
            </a:r>
          </a:p>
          <a:p>
            <a:r>
              <a:rPr lang="en-US" dirty="0"/>
              <a:t>Then the intermediate key produced is the word and the value produced is simply “1.” </a:t>
            </a:r>
          </a:p>
          <a:p>
            <a:r>
              <a:rPr lang="en-US" dirty="0"/>
              <a:t>This means we’ve seen this word once. </a:t>
            </a:r>
          </a:p>
          <a:p>
            <a:r>
              <a:rPr lang="en-US" dirty="0"/>
              <a:t>Even if we see the same word twice in one line, we’ll output the word and “1” twice and it’ll be taken care of in the end</a:t>
            </a:r>
          </a:p>
          <a:p>
            <a:r>
              <a:rPr lang="en-US" dirty="0"/>
              <a:t>Eventually, all of these ones will be summed together into the global count of that word</a:t>
            </a:r>
          </a:p>
        </p:txBody>
      </p:sp>
      <p:sp>
        <p:nvSpPr>
          <p:cNvPr id="4" name="Footer Placeholder 3"/>
          <p:cNvSpPr>
            <a:spLocks noGrp="1"/>
          </p:cNvSpPr>
          <p:nvPr>
            <p:ph type="ftr" sz="quarter" idx="11"/>
          </p:nvPr>
        </p:nvSpPr>
        <p:spPr/>
        <p:txBody>
          <a:bodyPr/>
          <a:lstStyle/>
          <a:p>
            <a:r>
              <a:rPr lang="sk-SK" dirty="0"/>
              <a:t>CSP554</a:t>
            </a:r>
            <a:r>
              <a:rPr lang="en-US" dirty="0"/>
              <a:t> Module 03b</a:t>
            </a:r>
          </a:p>
        </p:txBody>
      </p:sp>
      <p:sp>
        <p:nvSpPr>
          <p:cNvPr id="5" name="Slide Number Placeholder 4"/>
          <p:cNvSpPr>
            <a:spLocks noGrp="1"/>
          </p:cNvSpPr>
          <p:nvPr>
            <p:ph type="sldNum" sz="quarter" idx="12"/>
          </p:nvPr>
        </p:nvSpPr>
        <p:spPr/>
        <p:txBody>
          <a:bodyPr/>
          <a:lstStyle/>
          <a:p>
            <a:fld id="{9AA7C465-8597-4488-B68C-958448427716}" type="slidenum">
              <a:rPr lang="en-US" smtClean="0"/>
              <a:t>41</a:t>
            </a:fld>
            <a:endParaRPr lang="en-US" dirty="0"/>
          </a:p>
        </p:txBody>
      </p:sp>
    </p:spTree>
    <p:extLst>
      <p:ext uri="{BB962C8B-B14F-4D97-AF65-F5344CB8AC3E}">
        <p14:creationId xmlns:p14="http://schemas.microsoft.com/office/powerpoint/2010/main" val="138276527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WordCount</a:t>
            </a:r>
            <a:br>
              <a:rPr lang="en-US" dirty="0"/>
            </a:br>
            <a:r>
              <a:rPr lang="en-US" sz="3100" dirty="0"/>
              <a:t>Mapper</a:t>
            </a:r>
            <a:endParaRPr lang="en-US" dirty="0"/>
          </a:p>
        </p:txBody>
      </p:sp>
      <p:sp>
        <p:nvSpPr>
          <p:cNvPr id="3" name="Content Placeholder 2"/>
          <p:cNvSpPr>
            <a:spLocks noGrp="1"/>
          </p:cNvSpPr>
          <p:nvPr>
            <p:ph idx="1"/>
          </p:nvPr>
        </p:nvSpPr>
        <p:spPr/>
        <p:txBody>
          <a:bodyPr>
            <a:normAutofit/>
          </a:bodyPr>
          <a:lstStyle/>
          <a:p>
            <a:pPr fontAlgn="base"/>
            <a:r>
              <a:rPr lang="en-US" dirty="0"/>
              <a:t>The mapper is where we’ll see most of the work done.</a:t>
            </a:r>
          </a:p>
          <a:p>
            <a:pPr fontAlgn="base"/>
            <a:r>
              <a:rPr lang="en-US" dirty="0"/>
              <a:t>We don’t care about the key of the input in this case which is the file offset of the next record read</a:t>
            </a:r>
          </a:p>
          <a:p>
            <a:pPr fontAlgn="base"/>
            <a:r>
              <a:rPr lang="en-US" dirty="0"/>
              <a:t>The input value (and key) are strings</a:t>
            </a:r>
          </a:p>
          <a:p>
            <a:pPr fontAlgn="base"/>
            <a:r>
              <a:rPr lang="en-US" dirty="0"/>
              <a:t>If you need to process the value (or part of it) as a float, integer or some other type you need to do the conversion yourself</a:t>
            </a:r>
          </a:p>
          <a:p>
            <a:pPr fontAlgn="base"/>
            <a:r>
              <a:rPr lang="en-US" dirty="0"/>
              <a:t>Our output key and value must also be strings</a:t>
            </a:r>
          </a:p>
          <a:p>
            <a:endParaRPr lang="en-US" dirty="0"/>
          </a:p>
        </p:txBody>
      </p:sp>
      <p:sp>
        <p:nvSpPr>
          <p:cNvPr id="4" name="Footer Placeholder 3"/>
          <p:cNvSpPr>
            <a:spLocks noGrp="1"/>
          </p:cNvSpPr>
          <p:nvPr>
            <p:ph type="ftr" sz="quarter" idx="11"/>
          </p:nvPr>
        </p:nvSpPr>
        <p:spPr/>
        <p:txBody>
          <a:bodyPr/>
          <a:lstStyle/>
          <a:p>
            <a:r>
              <a:rPr lang="sk-SK" dirty="0"/>
              <a:t>CSP554</a:t>
            </a:r>
            <a:r>
              <a:rPr lang="en-US" dirty="0"/>
              <a:t> Module 03b</a:t>
            </a:r>
          </a:p>
        </p:txBody>
      </p:sp>
      <p:sp>
        <p:nvSpPr>
          <p:cNvPr id="5" name="Slide Number Placeholder 4"/>
          <p:cNvSpPr>
            <a:spLocks noGrp="1"/>
          </p:cNvSpPr>
          <p:nvPr>
            <p:ph type="sldNum" sz="quarter" idx="12"/>
          </p:nvPr>
        </p:nvSpPr>
        <p:spPr/>
        <p:txBody>
          <a:bodyPr/>
          <a:lstStyle/>
          <a:p>
            <a:fld id="{9AA7C465-8597-4488-B68C-958448427716}" type="slidenum">
              <a:rPr lang="en-US" smtClean="0"/>
              <a:t>42</a:t>
            </a:fld>
            <a:endParaRPr lang="en-US" dirty="0"/>
          </a:p>
        </p:txBody>
      </p:sp>
    </p:spTree>
    <p:extLst>
      <p:ext uri="{BB962C8B-B14F-4D97-AF65-F5344CB8AC3E}">
        <p14:creationId xmlns:p14="http://schemas.microsoft.com/office/powerpoint/2010/main" val="107018276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WordCount</a:t>
            </a:r>
            <a:br>
              <a:rPr lang="en-US" dirty="0"/>
            </a:br>
            <a:r>
              <a:rPr lang="en-US" sz="3100" dirty="0"/>
              <a:t>Mapper</a:t>
            </a:r>
            <a:endParaRPr lang="en-US" dirty="0"/>
          </a:p>
        </p:txBody>
      </p:sp>
      <p:sp>
        <p:nvSpPr>
          <p:cNvPr id="3" name="Content Placeholder 2"/>
          <p:cNvSpPr>
            <a:spLocks noGrp="1"/>
          </p:cNvSpPr>
          <p:nvPr>
            <p:ph idx="1"/>
          </p:nvPr>
        </p:nvSpPr>
        <p:spPr/>
        <p:txBody>
          <a:bodyPr/>
          <a:lstStyle/>
          <a:p>
            <a:pPr marL="0" indent="0">
              <a:buNone/>
            </a:pPr>
            <a:r>
              <a:rPr lang="en-US" dirty="0">
                <a:latin typeface="Courier"/>
                <a:cs typeface="Courier"/>
              </a:rPr>
              <a:t>from </a:t>
            </a:r>
            <a:r>
              <a:rPr lang="en-US" dirty="0" err="1">
                <a:latin typeface="Courier"/>
                <a:cs typeface="Courier"/>
              </a:rPr>
              <a:t>mrjob.job</a:t>
            </a:r>
            <a:r>
              <a:rPr lang="en-US" dirty="0">
                <a:latin typeface="Courier"/>
                <a:cs typeface="Courier"/>
              </a:rPr>
              <a:t> import </a:t>
            </a:r>
            <a:r>
              <a:rPr lang="en-US" dirty="0" err="1">
                <a:latin typeface="Courier"/>
                <a:cs typeface="Courier"/>
              </a:rPr>
              <a:t>MRJob</a:t>
            </a:r>
            <a:endParaRPr lang="en-US" dirty="0">
              <a:latin typeface="Courier"/>
              <a:cs typeface="Courier"/>
            </a:endParaRPr>
          </a:p>
          <a:p>
            <a:pPr marL="0" indent="0">
              <a:buNone/>
            </a:pPr>
            <a:r>
              <a:rPr lang="en-US" dirty="0">
                <a:latin typeface="Courier"/>
                <a:cs typeface="Courier"/>
              </a:rPr>
              <a:t>import re</a:t>
            </a:r>
          </a:p>
          <a:p>
            <a:pPr marL="0" indent="0">
              <a:buNone/>
            </a:pPr>
            <a:endParaRPr lang="en-US" dirty="0">
              <a:latin typeface="Courier"/>
              <a:cs typeface="Courier"/>
            </a:endParaRPr>
          </a:p>
          <a:p>
            <a:pPr marL="0" indent="0">
              <a:buNone/>
            </a:pPr>
            <a:r>
              <a:rPr lang="en-US" dirty="0">
                <a:latin typeface="Courier"/>
                <a:cs typeface="Courier"/>
              </a:rPr>
              <a:t>WORD_RE = </a:t>
            </a:r>
            <a:r>
              <a:rPr lang="en-US" dirty="0" err="1">
                <a:latin typeface="Courier"/>
                <a:cs typeface="Courier"/>
              </a:rPr>
              <a:t>re.compile</a:t>
            </a:r>
            <a:r>
              <a:rPr lang="en-US" dirty="0">
                <a:latin typeface="Courier"/>
                <a:cs typeface="Courier"/>
              </a:rPr>
              <a:t>(r"[\w']+")</a:t>
            </a:r>
          </a:p>
          <a:p>
            <a:pPr marL="0" indent="0">
              <a:buNone/>
            </a:pPr>
            <a:endParaRPr lang="en-US" dirty="0">
              <a:latin typeface="Courier"/>
              <a:cs typeface="Courier"/>
            </a:endParaRPr>
          </a:p>
          <a:p>
            <a:pPr marL="0" indent="0">
              <a:buNone/>
            </a:pPr>
            <a:r>
              <a:rPr lang="en-US" dirty="0">
                <a:latin typeface="Courier"/>
                <a:cs typeface="Courier"/>
              </a:rPr>
              <a:t>class </a:t>
            </a:r>
            <a:r>
              <a:rPr lang="en-US" dirty="0" err="1">
                <a:latin typeface="Courier"/>
                <a:cs typeface="Courier"/>
              </a:rPr>
              <a:t>MRWordCount</a:t>
            </a:r>
            <a:r>
              <a:rPr lang="en-US" dirty="0">
                <a:latin typeface="Courier"/>
                <a:cs typeface="Courier"/>
              </a:rPr>
              <a:t>(</a:t>
            </a:r>
            <a:r>
              <a:rPr lang="en-US" dirty="0" err="1">
                <a:latin typeface="Courier"/>
                <a:cs typeface="Courier"/>
              </a:rPr>
              <a:t>MRJob</a:t>
            </a:r>
            <a:r>
              <a:rPr lang="en-US" dirty="0">
                <a:latin typeface="Courier"/>
                <a:cs typeface="Courier"/>
              </a:rPr>
              <a:t>):</a:t>
            </a:r>
          </a:p>
          <a:p>
            <a:pPr marL="0" indent="0">
              <a:buNone/>
            </a:pPr>
            <a:endParaRPr lang="en-US" dirty="0">
              <a:latin typeface="Courier"/>
              <a:cs typeface="Courier"/>
            </a:endParaRPr>
          </a:p>
          <a:p>
            <a:pPr marL="0" indent="0">
              <a:buNone/>
            </a:pPr>
            <a:r>
              <a:rPr lang="en-US" dirty="0">
                <a:latin typeface="Courier"/>
                <a:cs typeface="Courier"/>
              </a:rPr>
              <a:t>    </a:t>
            </a:r>
            <a:r>
              <a:rPr lang="en-US" b="1" i="1" dirty="0" err="1">
                <a:solidFill>
                  <a:srgbClr val="0070C0"/>
                </a:solidFill>
                <a:latin typeface="Courier"/>
                <a:cs typeface="Courier"/>
              </a:rPr>
              <a:t>def</a:t>
            </a:r>
            <a:r>
              <a:rPr lang="en-US" b="1" i="1" dirty="0">
                <a:solidFill>
                  <a:srgbClr val="0070C0"/>
                </a:solidFill>
                <a:latin typeface="Courier"/>
                <a:cs typeface="Courier"/>
              </a:rPr>
              <a:t> mapper(self, _, line):</a:t>
            </a:r>
          </a:p>
          <a:p>
            <a:pPr marL="0" indent="0">
              <a:buNone/>
            </a:pPr>
            <a:r>
              <a:rPr lang="en-US" b="1" i="1" dirty="0">
                <a:solidFill>
                  <a:srgbClr val="0070C0"/>
                </a:solidFill>
                <a:latin typeface="Courier"/>
                <a:cs typeface="Courier"/>
              </a:rPr>
              <a:t>        for word in </a:t>
            </a:r>
            <a:r>
              <a:rPr lang="en-US" b="1" i="1" dirty="0" err="1">
                <a:solidFill>
                  <a:srgbClr val="0070C0"/>
                </a:solidFill>
                <a:latin typeface="Courier"/>
                <a:cs typeface="Courier"/>
              </a:rPr>
              <a:t>WORD_RE.findall</a:t>
            </a:r>
            <a:r>
              <a:rPr lang="en-US" b="1" i="1" dirty="0">
                <a:solidFill>
                  <a:srgbClr val="0070C0"/>
                </a:solidFill>
                <a:latin typeface="Courier"/>
                <a:cs typeface="Courier"/>
              </a:rPr>
              <a:t>(line):</a:t>
            </a:r>
          </a:p>
          <a:p>
            <a:pPr marL="0" indent="0">
              <a:buNone/>
            </a:pPr>
            <a:r>
              <a:rPr lang="en-US" b="1" i="1" dirty="0">
                <a:solidFill>
                  <a:srgbClr val="0070C0"/>
                </a:solidFill>
                <a:latin typeface="Courier"/>
                <a:cs typeface="Courier"/>
              </a:rPr>
              <a:t>            yield (</a:t>
            </a:r>
            <a:r>
              <a:rPr lang="en-US" b="1" i="1" dirty="0" err="1">
                <a:solidFill>
                  <a:srgbClr val="0070C0"/>
                </a:solidFill>
                <a:latin typeface="Courier"/>
                <a:cs typeface="Courier"/>
              </a:rPr>
              <a:t>word.lower</a:t>
            </a:r>
            <a:r>
              <a:rPr lang="en-US" b="1" i="1" dirty="0">
                <a:solidFill>
                  <a:srgbClr val="0070C0"/>
                </a:solidFill>
                <a:latin typeface="Courier"/>
                <a:cs typeface="Courier"/>
              </a:rPr>
              <a:t>(), 1)</a:t>
            </a:r>
          </a:p>
          <a:p>
            <a:endParaRPr lang="en-US" dirty="0"/>
          </a:p>
        </p:txBody>
      </p:sp>
      <p:sp>
        <p:nvSpPr>
          <p:cNvPr id="4" name="Footer Placeholder 3"/>
          <p:cNvSpPr>
            <a:spLocks noGrp="1"/>
          </p:cNvSpPr>
          <p:nvPr>
            <p:ph type="ftr" sz="quarter" idx="11"/>
          </p:nvPr>
        </p:nvSpPr>
        <p:spPr/>
        <p:txBody>
          <a:bodyPr/>
          <a:lstStyle/>
          <a:p>
            <a:r>
              <a:rPr lang="sk-SK" dirty="0"/>
              <a:t>CSP554</a:t>
            </a:r>
            <a:r>
              <a:rPr lang="en-US" dirty="0"/>
              <a:t> Module 03b</a:t>
            </a:r>
          </a:p>
        </p:txBody>
      </p:sp>
      <p:sp>
        <p:nvSpPr>
          <p:cNvPr id="5" name="Slide Number Placeholder 4"/>
          <p:cNvSpPr>
            <a:spLocks noGrp="1"/>
          </p:cNvSpPr>
          <p:nvPr>
            <p:ph type="sldNum" sz="quarter" idx="12"/>
          </p:nvPr>
        </p:nvSpPr>
        <p:spPr/>
        <p:txBody>
          <a:bodyPr/>
          <a:lstStyle/>
          <a:p>
            <a:fld id="{9AA7C465-8597-4488-B68C-958448427716}" type="slidenum">
              <a:rPr lang="en-US" smtClean="0"/>
              <a:t>43</a:t>
            </a:fld>
            <a:endParaRPr lang="en-US" dirty="0"/>
          </a:p>
        </p:txBody>
      </p:sp>
    </p:spTree>
    <p:extLst>
      <p:ext uri="{BB962C8B-B14F-4D97-AF65-F5344CB8AC3E}">
        <p14:creationId xmlns:p14="http://schemas.microsoft.com/office/powerpoint/2010/main" val="95020418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WordCount</a:t>
            </a:r>
            <a:br>
              <a:rPr lang="en-US" dirty="0"/>
            </a:br>
            <a:r>
              <a:rPr lang="en-US" sz="3100" dirty="0"/>
              <a:t>Reducer</a:t>
            </a:r>
            <a:endParaRPr lang="en-US" dirty="0"/>
          </a:p>
        </p:txBody>
      </p:sp>
      <p:sp>
        <p:nvSpPr>
          <p:cNvPr id="3" name="Content Placeholder 2"/>
          <p:cNvSpPr>
            <a:spLocks noGrp="1"/>
          </p:cNvSpPr>
          <p:nvPr>
            <p:ph idx="1"/>
          </p:nvPr>
        </p:nvSpPr>
        <p:spPr/>
        <p:txBody>
          <a:bodyPr>
            <a:normAutofit/>
          </a:bodyPr>
          <a:lstStyle/>
          <a:p>
            <a:r>
              <a:rPr lang="en-US" dirty="0"/>
              <a:t>Next comes the reducer code, which is relatively simple</a:t>
            </a:r>
          </a:p>
          <a:p>
            <a:r>
              <a:rPr lang="en-US" dirty="0"/>
              <a:t>The reduce function gets called once per key grouping, in this case each word</a:t>
            </a:r>
          </a:p>
          <a:p>
            <a:r>
              <a:rPr lang="en-US" dirty="0"/>
              <a:t>We’ll iterate through the values, which will be numbers, and take a running sum</a:t>
            </a:r>
          </a:p>
          <a:p>
            <a:r>
              <a:rPr lang="en-US" dirty="0"/>
              <a:t>The final value of this running sum will be the sum of the ones</a:t>
            </a:r>
          </a:p>
          <a:p>
            <a:r>
              <a:rPr lang="en-US" dirty="0"/>
              <a:t>As in the mapper the key is a string</a:t>
            </a:r>
          </a:p>
        </p:txBody>
      </p:sp>
      <p:sp>
        <p:nvSpPr>
          <p:cNvPr id="4" name="Footer Placeholder 3"/>
          <p:cNvSpPr>
            <a:spLocks noGrp="1"/>
          </p:cNvSpPr>
          <p:nvPr>
            <p:ph type="ftr" sz="quarter" idx="11"/>
          </p:nvPr>
        </p:nvSpPr>
        <p:spPr/>
        <p:txBody>
          <a:bodyPr/>
          <a:lstStyle/>
          <a:p>
            <a:r>
              <a:rPr lang="sk-SK" dirty="0"/>
              <a:t>CSP554</a:t>
            </a:r>
            <a:r>
              <a:rPr lang="en-US" dirty="0"/>
              <a:t> Module 03b</a:t>
            </a:r>
          </a:p>
        </p:txBody>
      </p:sp>
      <p:sp>
        <p:nvSpPr>
          <p:cNvPr id="5" name="Slide Number Placeholder 4"/>
          <p:cNvSpPr>
            <a:spLocks noGrp="1"/>
          </p:cNvSpPr>
          <p:nvPr>
            <p:ph type="sldNum" sz="quarter" idx="12"/>
          </p:nvPr>
        </p:nvSpPr>
        <p:spPr/>
        <p:txBody>
          <a:bodyPr/>
          <a:lstStyle/>
          <a:p>
            <a:fld id="{9AA7C465-8597-4488-B68C-958448427716}" type="slidenum">
              <a:rPr lang="en-US" smtClean="0"/>
              <a:t>44</a:t>
            </a:fld>
            <a:endParaRPr lang="en-US" dirty="0"/>
          </a:p>
        </p:txBody>
      </p:sp>
    </p:spTree>
    <p:extLst>
      <p:ext uri="{BB962C8B-B14F-4D97-AF65-F5344CB8AC3E}">
        <p14:creationId xmlns:p14="http://schemas.microsoft.com/office/powerpoint/2010/main" val="259870598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WordCount</a:t>
            </a:r>
            <a:br>
              <a:rPr lang="en-US" dirty="0"/>
            </a:br>
            <a:r>
              <a:rPr lang="en-US" sz="3100" dirty="0"/>
              <a:t>Reducer</a:t>
            </a:r>
            <a:endParaRPr lang="en-US" dirty="0"/>
          </a:p>
        </p:txBody>
      </p:sp>
      <p:sp>
        <p:nvSpPr>
          <p:cNvPr id="3" name="Content Placeholder 2"/>
          <p:cNvSpPr>
            <a:spLocks noGrp="1"/>
          </p:cNvSpPr>
          <p:nvPr>
            <p:ph idx="1"/>
          </p:nvPr>
        </p:nvSpPr>
        <p:spPr/>
        <p:txBody>
          <a:bodyPr>
            <a:normAutofit/>
          </a:bodyPr>
          <a:lstStyle/>
          <a:p>
            <a:pPr fontAlgn="base"/>
            <a:r>
              <a:rPr lang="en-US" dirty="0"/>
              <a:t>The reduce function has a different signature from map, though</a:t>
            </a:r>
          </a:p>
          <a:p>
            <a:pPr fontAlgn="base"/>
            <a:r>
              <a:rPr lang="en-US" dirty="0"/>
              <a:t>It gives you an Iterator over values instead of just a single value</a:t>
            </a:r>
          </a:p>
          <a:p>
            <a:pPr fontAlgn="base"/>
            <a:r>
              <a:rPr lang="en-US" dirty="0"/>
              <a:t>This is because you are now iterating over all values that have that key instead of just one at a time</a:t>
            </a:r>
          </a:p>
          <a:p>
            <a:pPr fontAlgn="base"/>
            <a:r>
              <a:rPr lang="en-US" dirty="0"/>
              <a:t>The key is very important in the reducer of pretty much every MapReduce job, unlike the input key in the map</a:t>
            </a:r>
          </a:p>
          <a:p>
            <a:pPr fontAlgn="base"/>
            <a:r>
              <a:rPr lang="en-US" dirty="0"/>
              <a:t>Each reducer will create one file</a:t>
            </a:r>
          </a:p>
          <a:p>
            <a:pPr lvl="1" fontAlgn="base"/>
            <a:r>
              <a:rPr lang="en-US" dirty="0"/>
              <a:t>so if you want to coalesce them together you’ll have to write a post-processing step to concatenate them</a:t>
            </a:r>
          </a:p>
        </p:txBody>
      </p:sp>
      <p:sp>
        <p:nvSpPr>
          <p:cNvPr id="4" name="Footer Placeholder 3"/>
          <p:cNvSpPr>
            <a:spLocks noGrp="1"/>
          </p:cNvSpPr>
          <p:nvPr>
            <p:ph type="ftr" sz="quarter" idx="11"/>
          </p:nvPr>
        </p:nvSpPr>
        <p:spPr/>
        <p:txBody>
          <a:bodyPr/>
          <a:lstStyle/>
          <a:p>
            <a:r>
              <a:rPr lang="sk-SK" dirty="0"/>
              <a:t>CSP554</a:t>
            </a:r>
            <a:r>
              <a:rPr lang="en-US" dirty="0"/>
              <a:t> Module 03b</a:t>
            </a:r>
          </a:p>
        </p:txBody>
      </p:sp>
      <p:sp>
        <p:nvSpPr>
          <p:cNvPr id="5" name="Slide Number Placeholder 4"/>
          <p:cNvSpPr>
            <a:spLocks noGrp="1"/>
          </p:cNvSpPr>
          <p:nvPr>
            <p:ph type="sldNum" sz="quarter" idx="12"/>
          </p:nvPr>
        </p:nvSpPr>
        <p:spPr/>
        <p:txBody>
          <a:bodyPr/>
          <a:lstStyle/>
          <a:p>
            <a:fld id="{9AA7C465-8597-4488-B68C-958448427716}" type="slidenum">
              <a:rPr lang="en-US" smtClean="0"/>
              <a:t>45</a:t>
            </a:fld>
            <a:endParaRPr lang="en-US" dirty="0"/>
          </a:p>
        </p:txBody>
      </p:sp>
    </p:spTree>
    <p:extLst>
      <p:ext uri="{BB962C8B-B14F-4D97-AF65-F5344CB8AC3E}">
        <p14:creationId xmlns:p14="http://schemas.microsoft.com/office/powerpoint/2010/main" val="171776692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WordCount</a:t>
            </a:r>
            <a:br>
              <a:rPr lang="en-US" dirty="0"/>
            </a:br>
            <a:r>
              <a:rPr lang="en-US" sz="3100" dirty="0"/>
              <a:t>Reducer</a:t>
            </a:r>
            <a:endParaRPr lang="en-US" dirty="0"/>
          </a:p>
        </p:txBody>
      </p:sp>
      <p:sp>
        <p:nvSpPr>
          <p:cNvPr id="3" name="Content Placeholder 2"/>
          <p:cNvSpPr>
            <a:spLocks noGrp="1"/>
          </p:cNvSpPr>
          <p:nvPr>
            <p:ph idx="1"/>
          </p:nvPr>
        </p:nvSpPr>
        <p:spPr/>
        <p:txBody>
          <a:bodyPr/>
          <a:lstStyle/>
          <a:p>
            <a:pPr marL="0" indent="0">
              <a:buNone/>
            </a:pPr>
            <a:r>
              <a:rPr lang="en-US" dirty="0">
                <a:latin typeface="Courier"/>
                <a:cs typeface="Courier"/>
              </a:rPr>
              <a:t> </a:t>
            </a:r>
            <a:r>
              <a:rPr lang="en-US" dirty="0" err="1">
                <a:latin typeface="Courier"/>
                <a:cs typeface="Courier"/>
              </a:rPr>
              <a:t>def</a:t>
            </a:r>
            <a:r>
              <a:rPr lang="en-US" dirty="0">
                <a:latin typeface="Courier"/>
                <a:cs typeface="Courier"/>
              </a:rPr>
              <a:t> reducer(self, word, counts):</a:t>
            </a:r>
          </a:p>
          <a:p>
            <a:pPr marL="0" indent="0">
              <a:buNone/>
            </a:pPr>
            <a:r>
              <a:rPr lang="en-US" dirty="0">
                <a:latin typeface="Courier"/>
                <a:cs typeface="Courier"/>
              </a:rPr>
              <a:t>        yield (word, sum(counts))</a:t>
            </a:r>
            <a:endParaRPr lang="en-US" dirty="0"/>
          </a:p>
        </p:txBody>
      </p:sp>
      <p:sp>
        <p:nvSpPr>
          <p:cNvPr id="4" name="Footer Placeholder 3"/>
          <p:cNvSpPr>
            <a:spLocks noGrp="1"/>
          </p:cNvSpPr>
          <p:nvPr>
            <p:ph type="ftr" sz="quarter" idx="11"/>
          </p:nvPr>
        </p:nvSpPr>
        <p:spPr/>
        <p:txBody>
          <a:bodyPr/>
          <a:lstStyle/>
          <a:p>
            <a:r>
              <a:rPr lang="sk-SK" dirty="0"/>
              <a:t>CSP554</a:t>
            </a:r>
            <a:r>
              <a:rPr lang="en-US" dirty="0"/>
              <a:t> Module 03b</a:t>
            </a:r>
          </a:p>
        </p:txBody>
      </p:sp>
      <p:sp>
        <p:nvSpPr>
          <p:cNvPr id="5" name="Slide Number Placeholder 4"/>
          <p:cNvSpPr>
            <a:spLocks noGrp="1"/>
          </p:cNvSpPr>
          <p:nvPr>
            <p:ph type="sldNum" sz="quarter" idx="12"/>
          </p:nvPr>
        </p:nvSpPr>
        <p:spPr/>
        <p:txBody>
          <a:bodyPr/>
          <a:lstStyle/>
          <a:p>
            <a:fld id="{9AA7C465-8597-4488-B68C-958448427716}" type="slidenum">
              <a:rPr lang="en-US" smtClean="0"/>
              <a:t>46</a:t>
            </a:fld>
            <a:endParaRPr lang="en-US" dirty="0"/>
          </a:p>
        </p:txBody>
      </p:sp>
    </p:spTree>
    <p:extLst>
      <p:ext uri="{BB962C8B-B14F-4D97-AF65-F5344CB8AC3E}">
        <p14:creationId xmlns:p14="http://schemas.microsoft.com/office/powerpoint/2010/main" val="93115550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Canonical Word Count</a:t>
            </a:r>
          </a:p>
        </p:txBody>
      </p:sp>
      <p:sp>
        <p:nvSpPr>
          <p:cNvPr id="6" name="Rectangle 5"/>
          <p:cNvSpPr/>
          <p:nvPr/>
        </p:nvSpPr>
        <p:spPr>
          <a:xfrm>
            <a:off x="457200" y="1543264"/>
            <a:ext cx="8229600" cy="4524315"/>
          </a:xfrm>
          <a:prstGeom prst="rect">
            <a:avLst/>
          </a:prstGeom>
        </p:spPr>
        <p:txBody>
          <a:bodyPr wrap="square">
            <a:spAutoFit/>
          </a:bodyPr>
          <a:lstStyle/>
          <a:p>
            <a:r>
              <a:rPr lang="en-US" dirty="0">
                <a:latin typeface="Courier"/>
                <a:cs typeface="Courier"/>
              </a:rPr>
              <a:t>from </a:t>
            </a:r>
            <a:r>
              <a:rPr lang="en-US" dirty="0" err="1">
                <a:latin typeface="Courier"/>
                <a:cs typeface="Courier"/>
              </a:rPr>
              <a:t>mrjob.job</a:t>
            </a:r>
            <a:r>
              <a:rPr lang="en-US" dirty="0">
                <a:latin typeface="Courier"/>
                <a:cs typeface="Courier"/>
              </a:rPr>
              <a:t> import </a:t>
            </a:r>
            <a:r>
              <a:rPr lang="en-US" dirty="0" err="1">
                <a:latin typeface="Courier"/>
                <a:cs typeface="Courier"/>
              </a:rPr>
              <a:t>MRJob</a:t>
            </a:r>
            <a:endParaRPr lang="en-US" dirty="0">
              <a:latin typeface="Courier"/>
              <a:cs typeface="Courier"/>
            </a:endParaRPr>
          </a:p>
          <a:p>
            <a:r>
              <a:rPr lang="en-US" dirty="0">
                <a:latin typeface="Courier"/>
                <a:cs typeface="Courier"/>
              </a:rPr>
              <a:t>import re</a:t>
            </a:r>
          </a:p>
          <a:p>
            <a:endParaRPr lang="en-US" dirty="0">
              <a:latin typeface="Courier"/>
              <a:cs typeface="Courier"/>
            </a:endParaRPr>
          </a:p>
          <a:p>
            <a:r>
              <a:rPr lang="en-US" dirty="0">
                <a:latin typeface="Courier"/>
                <a:cs typeface="Courier"/>
              </a:rPr>
              <a:t>WORD_RE = </a:t>
            </a:r>
            <a:r>
              <a:rPr lang="en-US" dirty="0" err="1">
                <a:latin typeface="Courier"/>
                <a:cs typeface="Courier"/>
              </a:rPr>
              <a:t>re.compile</a:t>
            </a:r>
            <a:r>
              <a:rPr lang="en-US" dirty="0">
                <a:latin typeface="Courier"/>
                <a:cs typeface="Courier"/>
              </a:rPr>
              <a:t>(r"[\w']+")</a:t>
            </a:r>
          </a:p>
          <a:p>
            <a:endParaRPr lang="en-US" dirty="0">
              <a:latin typeface="Courier"/>
              <a:cs typeface="Courier"/>
            </a:endParaRPr>
          </a:p>
          <a:p>
            <a:r>
              <a:rPr lang="en-US" dirty="0">
                <a:latin typeface="Courier"/>
                <a:cs typeface="Courier"/>
              </a:rPr>
              <a:t>class </a:t>
            </a:r>
            <a:r>
              <a:rPr lang="en-US" dirty="0" err="1">
                <a:latin typeface="Courier"/>
                <a:cs typeface="Courier"/>
              </a:rPr>
              <a:t>MRWordCount</a:t>
            </a:r>
            <a:r>
              <a:rPr lang="en-US" dirty="0">
                <a:latin typeface="Courier"/>
                <a:cs typeface="Courier"/>
              </a:rPr>
              <a:t>(</a:t>
            </a:r>
            <a:r>
              <a:rPr lang="en-US" dirty="0" err="1">
                <a:latin typeface="Courier"/>
                <a:cs typeface="Courier"/>
              </a:rPr>
              <a:t>MRJob</a:t>
            </a:r>
            <a:r>
              <a:rPr lang="en-US" dirty="0">
                <a:latin typeface="Courier"/>
                <a:cs typeface="Courier"/>
              </a:rPr>
              <a:t>):</a:t>
            </a:r>
          </a:p>
          <a:p>
            <a:endParaRPr lang="en-US" dirty="0">
              <a:latin typeface="Courier"/>
              <a:cs typeface="Courier"/>
            </a:endParaRPr>
          </a:p>
          <a:p>
            <a:r>
              <a:rPr lang="en-US" dirty="0">
                <a:latin typeface="Courier"/>
                <a:cs typeface="Courier"/>
              </a:rPr>
              <a:t>    </a:t>
            </a:r>
            <a:r>
              <a:rPr lang="en-US" dirty="0" err="1">
                <a:latin typeface="Courier"/>
                <a:cs typeface="Courier"/>
              </a:rPr>
              <a:t>def</a:t>
            </a:r>
            <a:r>
              <a:rPr lang="en-US" dirty="0">
                <a:latin typeface="Courier"/>
                <a:cs typeface="Courier"/>
              </a:rPr>
              <a:t> mapper(self, _, line):</a:t>
            </a:r>
          </a:p>
          <a:p>
            <a:r>
              <a:rPr lang="en-US" dirty="0">
                <a:latin typeface="Courier"/>
                <a:cs typeface="Courier"/>
              </a:rPr>
              <a:t>        for word in </a:t>
            </a:r>
            <a:r>
              <a:rPr lang="en-US" dirty="0" err="1">
                <a:latin typeface="Courier"/>
                <a:cs typeface="Courier"/>
              </a:rPr>
              <a:t>WORD_RE.findall</a:t>
            </a:r>
            <a:r>
              <a:rPr lang="en-US" dirty="0">
                <a:latin typeface="Courier"/>
                <a:cs typeface="Courier"/>
              </a:rPr>
              <a:t>(line):</a:t>
            </a:r>
          </a:p>
          <a:p>
            <a:r>
              <a:rPr lang="en-US" dirty="0">
                <a:latin typeface="Courier"/>
                <a:cs typeface="Courier"/>
              </a:rPr>
              <a:t>            yield (</a:t>
            </a:r>
            <a:r>
              <a:rPr lang="en-US" dirty="0" err="1">
                <a:latin typeface="Courier"/>
                <a:cs typeface="Courier"/>
              </a:rPr>
              <a:t>word.lower</a:t>
            </a:r>
            <a:r>
              <a:rPr lang="en-US" dirty="0">
                <a:latin typeface="Courier"/>
                <a:cs typeface="Courier"/>
              </a:rPr>
              <a:t>(), 1)</a:t>
            </a:r>
          </a:p>
          <a:p>
            <a:endParaRPr lang="en-US" dirty="0">
              <a:latin typeface="Courier"/>
              <a:cs typeface="Courier"/>
            </a:endParaRPr>
          </a:p>
          <a:p>
            <a:r>
              <a:rPr lang="en-US" dirty="0">
                <a:latin typeface="Courier"/>
                <a:cs typeface="Courier"/>
              </a:rPr>
              <a:t>    </a:t>
            </a:r>
            <a:r>
              <a:rPr lang="en-US" dirty="0" err="1">
                <a:latin typeface="Courier"/>
                <a:cs typeface="Courier"/>
              </a:rPr>
              <a:t>def</a:t>
            </a:r>
            <a:r>
              <a:rPr lang="en-US" dirty="0">
                <a:latin typeface="Courier"/>
                <a:cs typeface="Courier"/>
              </a:rPr>
              <a:t> reducer(self, word, counts):</a:t>
            </a:r>
          </a:p>
          <a:p>
            <a:r>
              <a:rPr lang="en-US" dirty="0">
                <a:latin typeface="Courier"/>
                <a:cs typeface="Courier"/>
              </a:rPr>
              <a:t>        yield (word, sum(counts))</a:t>
            </a:r>
          </a:p>
          <a:p>
            <a:endParaRPr lang="en-US" dirty="0">
              <a:latin typeface="Courier"/>
              <a:cs typeface="Courier"/>
            </a:endParaRPr>
          </a:p>
          <a:p>
            <a:r>
              <a:rPr lang="fr-FR" dirty="0">
                <a:latin typeface="Courier"/>
                <a:cs typeface="Courier"/>
              </a:rPr>
              <a:t>if __</a:t>
            </a:r>
            <a:r>
              <a:rPr lang="fr-FR" dirty="0" err="1">
                <a:latin typeface="Courier"/>
                <a:cs typeface="Courier"/>
              </a:rPr>
              <a:t>name</a:t>
            </a:r>
            <a:r>
              <a:rPr lang="fr-FR" dirty="0">
                <a:latin typeface="Courier"/>
                <a:cs typeface="Courier"/>
              </a:rPr>
              <a:t>__ == '__main__':</a:t>
            </a:r>
          </a:p>
          <a:p>
            <a:r>
              <a:rPr lang="fr-FR" dirty="0">
                <a:latin typeface="Courier"/>
                <a:cs typeface="Courier"/>
              </a:rPr>
              <a:t>     </a:t>
            </a:r>
            <a:r>
              <a:rPr lang="fr-FR" dirty="0" err="1">
                <a:latin typeface="Courier"/>
                <a:cs typeface="Courier"/>
              </a:rPr>
              <a:t>MRWordCount.run</a:t>
            </a:r>
            <a:r>
              <a:rPr lang="fr-FR" dirty="0">
                <a:latin typeface="Courier"/>
                <a:cs typeface="Courier"/>
              </a:rPr>
              <a:t>()</a:t>
            </a:r>
            <a:endParaRPr lang="en-US" dirty="0">
              <a:latin typeface="Courier"/>
              <a:cs typeface="Courier"/>
            </a:endParaRPr>
          </a:p>
        </p:txBody>
      </p:sp>
    </p:spTree>
    <p:extLst>
      <p:ext uri="{BB962C8B-B14F-4D97-AF65-F5344CB8AC3E}">
        <p14:creationId xmlns:p14="http://schemas.microsoft.com/office/powerpoint/2010/main" val="58403131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Canonical Word Count</a:t>
            </a:r>
          </a:p>
        </p:txBody>
      </p:sp>
      <p:sp>
        <p:nvSpPr>
          <p:cNvPr id="6" name="Rectangle 5"/>
          <p:cNvSpPr/>
          <p:nvPr/>
        </p:nvSpPr>
        <p:spPr>
          <a:xfrm>
            <a:off x="457200" y="1543264"/>
            <a:ext cx="8229600" cy="4801315"/>
          </a:xfrm>
          <a:prstGeom prst="rect">
            <a:avLst/>
          </a:prstGeom>
        </p:spPr>
        <p:txBody>
          <a:bodyPr wrap="square">
            <a:spAutoFit/>
          </a:bodyPr>
          <a:lstStyle/>
          <a:p>
            <a:r>
              <a:rPr lang="en-US" dirty="0">
                <a:latin typeface="Courier"/>
                <a:cs typeface="Courier"/>
              </a:rPr>
              <a:t>from </a:t>
            </a:r>
            <a:r>
              <a:rPr lang="en-US" dirty="0" err="1">
                <a:latin typeface="Courier"/>
                <a:cs typeface="Courier"/>
              </a:rPr>
              <a:t>mrjob.job</a:t>
            </a:r>
            <a:r>
              <a:rPr lang="en-US" dirty="0">
                <a:latin typeface="Courier"/>
                <a:cs typeface="Courier"/>
              </a:rPr>
              <a:t> import </a:t>
            </a:r>
            <a:r>
              <a:rPr lang="en-US" dirty="0" err="1">
                <a:latin typeface="Courier"/>
                <a:cs typeface="Courier"/>
              </a:rPr>
              <a:t>MRJob</a:t>
            </a:r>
            <a:endParaRPr lang="en-US" dirty="0">
              <a:latin typeface="Courier"/>
              <a:cs typeface="Courier"/>
            </a:endParaRPr>
          </a:p>
          <a:p>
            <a:r>
              <a:rPr lang="en-US" dirty="0">
                <a:latin typeface="Courier"/>
                <a:cs typeface="Courier"/>
              </a:rPr>
              <a:t>import re</a:t>
            </a:r>
          </a:p>
          <a:p>
            <a:endParaRPr lang="en-US" dirty="0">
              <a:latin typeface="Courier"/>
              <a:cs typeface="Courier"/>
            </a:endParaRPr>
          </a:p>
          <a:p>
            <a:r>
              <a:rPr lang="en-US" dirty="0">
                <a:latin typeface="Courier"/>
                <a:cs typeface="Courier"/>
              </a:rPr>
              <a:t>WORD_RE = </a:t>
            </a:r>
            <a:r>
              <a:rPr lang="en-US" dirty="0" err="1">
                <a:latin typeface="Courier"/>
                <a:cs typeface="Courier"/>
              </a:rPr>
              <a:t>re.compile</a:t>
            </a:r>
            <a:r>
              <a:rPr lang="en-US" dirty="0">
                <a:latin typeface="Courier"/>
                <a:cs typeface="Courier"/>
              </a:rPr>
              <a:t>(r"[\w']+")</a:t>
            </a:r>
          </a:p>
          <a:p>
            <a:endParaRPr lang="en-US" dirty="0">
              <a:latin typeface="Courier"/>
              <a:cs typeface="Courier"/>
            </a:endParaRPr>
          </a:p>
          <a:p>
            <a:r>
              <a:rPr lang="en-US" dirty="0">
                <a:latin typeface="Courier"/>
                <a:cs typeface="Courier"/>
              </a:rPr>
              <a:t>class </a:t>
            </a:r>
            <a:r>
              <a:rPr lang="en-US" dirty="0" err="1">
                <a:latin typeface="Courier"/>
                <a:cs typeface="Courier"/>
              </a:rPr>
              <a:t>MRWordFreqCount</a:t>
            </a:r>
            <a:r>
              <a:rPr lang="en-US" dirty="0">
                <a:latin typeface="Courier"/>
                <a:cs typeface="Courier"/>
              </a:rPr>
              <a:t>(</a:t>
            </a:r>
            <a:r>
              <a:rPr lang="en-US" dirty="0" err="1">
                <a:latin typeface="Courier"/>
                <a:cs typeface="Courier"/>
              </a:rPr>
              <a:t>MRJob</a:t>
            </a:r>
            <a:r>
              <a:rPr lang="en-US" dirty="0">
                <a:latin typeface="Courier"/>
                <a:cs typeface="Courier"/>
              </a:rPr>
              <a:t>):</a:t>
            </a:r>
          </a:p>
          <a:p>
            <a:endParaRPr lang="en-US" dirty="0">
              <a:latin typeface="Courier"/>
              <a:cs typeface="Courier"/>
            </a:endParaRPr>
          </a:p>
          <a:p>
            <a:r>
              <a:rPr lang="en-US" dirty="0">
                <a:latin typeface="Courier"/>
                <a:cs typeface="Courier"/>
              </a:rPr>
              <a:t>    </a:t>
            </a:r>
            <a:r>
              <a:rPr lang="en-US" dirty="0" err="1">
                <a:latin typeface="Courier"/>
                <a:cs typeface="Courier"/>
              </a:rPr>
              <a:t>def</a:t>
            </a:r>
            <a:r>
              <a:rPr lang="en-US" dirty="0">
                <a:latin typeface="Courier"/>
                <a:cs typeface="Courier"/>
              </a:rPr>
              <a:t> mapper(self, _, line):</a:t>
            </a:r>
          </a:p>
          <a:p>
            <a:r>
              <a:rPr lang="en-US" dirty="0">
                <a:latin typeface="Courier"/>
                <a:cs typeface="Courier"/>
              </a:rPr>
              <a:t>        for word in </a:t>
            </a:r>
            <a:r>
              <a:rPr lang="en-US" dirty="0" err="1">
                <a:latin typeface="Courier"/>
                <a:cs typeface="Courier"/>
              </a:rPr>
              <a:t>WORD_RE.findall</a:t>
            </a:r>
            <a:r>
              <a:rPr lang="en-US" dirty="0">
                <a:latin typeface="Courier"/>
                <a:cs typeface="Courier"/>
              </a:rPr>
              <a:t>(line):</a:t>
            </a:r>
          </a:p>
          <a:p>
            <a:r>
              <a:rPr lang="en-US" dirty="0">
                <a:latin typeface="Courier"/>
                <a:cs typeface="Courier"/>
              </a:rPr>
              <a:t>            yield (</a:t>
            </a:r>
            <a:r>
              <a:rPr lang="en-US" dirty="0" err="1">
                <a:latin typeface="Courier"/>
                <a:cs typeface="Courier"/>
              </a:rPr>
              <a:t>word.lower</a:t>
            </a:r>
            <a:r>
              <a:rPr lang="en-US" dirty="0">
                <a:latin typeface="Courier"/>
                <a:cs typeface="Courier"/>
              </a:rPr>
              <a:t>(), 1)</a:t>
            </a:r>
          </a:p>
          <a:p>
            <a:endParaRPr lang="en-US" dirty="0">
              <a:latin typeface="Courier"/>
              <a:cs typeface="Courier"/>
            </a:endParaRPr>
          </a:p>
          <a:p>
            <a:r>
              <a:rPr lang="en-US" dirty="0">
                <a:latin typeface="Courier"/>
                <a:cs typeface="Courier"/>
              </a:rPr>
              <a:t>    </a:t>
            </a:r>
            <a:r>
              <a:rPr lang="en-US" dirty="0" err="1">
                <a:latin typeface="Courier"/>
                <a:cs typeface="Courier"/>
              </a:rPr>
              <a:t>def</a:t>
            </a:r>
            <a:r>
              <a:rPr lang="en-US" dirty="0">
                <a:latin typeface="Courier"/>
                <a:cs typeface="Courier"/>
              </a:rPr>
              <a:t> reducer(self, word, counts):</a:t>
            </a:r>
          </a:p>
          <a:p>
            <a:r>
              <a:rPr lang="en-US" dirty="0">
                <a:latin typeface="Courier"/>
                <a:cs typeface="Courier"/>
              </a:rPr>
              <a:t>        yield (word, sum(counts))</a:t>
            </a:r>
          </a:p>
          <a:p>
            <a:endParaRPr lang="en-US" dirty="0">
              <a:latin typeface="Courier"/>
              <a:cs typeface="Courier"/>
            </a:endParaRPr>
          </a:p>
          <a:p>
            <a:endParaRPr lang="en-US" dirty="0">
              <a:latin typeface="Courier"/>
              <a:cs typeface="Courier"/>
            </a:endParaRPr>
          </a:p>
          <a:p>
            <a:r>
              <a:rPr lang="fr-FR" dirty="0">
                <a:latin typeface="Courier"/>
                <a:cs typeface="Courier"/>
              </a:rPr>
              <a:t>if __</a:t>
            </a:r>
            <a:r>
              <a:rPr lang="fr-FR" dirty="0" err="1">
                <a:latin typeface="Courier"/>
                <a:cs typeface="Courier"/>
              </a:rPr>
              <a:t>name</a:t>
            </a:r>
            <a:r>
              <a:rPr lang="fr-FR" dirty="0">
                <a:latin typeface="Courier"/>
                <a:cs typeface="Courier"/>
              </a:rPr>
              <a:t>__ == '__main__':</a:t>
            </a:r>
          </a:p>
          <a:p>
            <a:r>
              <a:rPr lang="fr-FR" dirty="0">
                <a:latin typeface="Courier"/>
                <a:cs typeface="Courier"/>
              </a:rPr>
              <a:t>     </a:t>
            </a:r>
            <a:r>
              <a:rPr lang="fr-FR" dirty="0" err="1">
                <a:latin typeface="Courier"/>
                <a:cs typeface="Courier"/>
              </a:rPr>
              <a:t>MRWordFreqCount.run</a:t>
            </a:r>
            <a:r>
              <a:rPr lang="fr-FR" dirty="0">
                <a:latin typeface="Courier"/>
                <a:cs typeface="Courier"/>
              </a:rPr>
              <a:t>()</a:t>
            </a:r>
            <a:endParaRPr lang="en-US" dirty="0">
              <a:latin typeface="Courier"/>
              <a:cs typeface="Courier"/>
            </a:endParaRPr>
          </a:p>
        </p:txBody>
      </p:sp>
      <p:sp>
        <p:nvSpPr>
          <p:cNvPr id="3" name="TextBox 2"/>
          <p:cNvSpPr txBox="1"/>
          <p:nvPr/>
        </p:nvSpPr>
        <p:spPr>
          <a:xfrm>
            <a:off x="200715" y="2906141"/>
            <a:ext cx="4752285" cy="369332"/>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n-US" dirty="0"/>
              <a:t>The quick brown fox jumps over the lazy dog</a:t>
            </a:r>
          </a:p>
        </p:txBody>
      </p:sp>
      <p:cxnSp>
        <p:nvCxnSpPr>
          <p:cNvPr id="5" name="Elbow Connector 4"/>
          <p:cNvCxnSpPr/>
          <p:nvPr/>
        </p:nvCxnSpPr>
        <p:spPr>
          <a:xfrm>
            <a:off x="188044" y="3275473"/>
            <a:ext cx="434434" cy="417778"/>
          </a:xfrm>
          <a:prstGeom prst="bentConnector3">
            <a:avLst>
              <a:gd name="adj1" fmla="val 3846"/>
            </a:avLst>
          </a:prstGeom>
          <a:ln>
            <a:tailEnd type="arrow"/>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6729921" y="4076775"/>
            <a:ext cx="1082836" cy="2585323"/>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n-US" dirty="0"/>
              <a:t>the, 1</a:t>
            </a:r>
          </a:p>
          <a:p>
            <a:r>
              <a:rPr lang="en-US" dirty="0"/>
              <a:t>quick, 1</a:t>
            </a:r>
          </a:p>
          <a:p>
            <a:r>
              <a:rPr lang="en-US" dirty="0"/>
              <a:t>brown, 1</a:t>
            </a:r>
          </a:p>
          <a:p>
            <a:r>
              <a:rPr lang="en-US" dirty="0"/>
              <a:t>fox, 1</a:t>
            </a:r>
          </a:p>
          <a:p>
            <a:r>
              <a:rPr lang="en-US" dirty="0"/>
              <a:t>jumps, 1 </a:t>
            </a:r>
          </a:p>
          <a:p>
            <a:r>
              <a:rPr lang="en-US" dirty="0"/>
              <a:t>over, 1</a:t>
            </a:r>
          </a:p>
          <a:p>
            <a:r>
              <a:rPr lang="en-US" dirty="0"/>
              <a:t>the, 1</a:t>
            </a:r>
          </a:p>
          <a:p>
            <a:r>
              <a:rPr lang="en-US" dirty="0"/>
              <a:t>lazy, 1</a:t>
            </a:r>
          </a:p>
          <a:p>
            <a:r>
              <a:rPr lang="en-US" dirty="0"/>
              <a:t>dog, 1</a:t>
            </a:r>
          </a:p>
        </p:txBody>
      </p:sp>
      <p:cxnSp>
        <p:nvCxnSpPr>
          <p:cNvPr id="14" name="Straight Arrow Connector 13"/>
          <p:cNvCxnSpPr/>
          <p:nvPr/>
        </p:nvCxnSpPr>
        <p:spPr>
          <a:xfrm>
            <a:off x="5363589" y="4228021"/>
            <a:ext cx="1366332"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2646993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Canonical Word Count</a:t>
            </a:r>
          </a:p>
        </p:txBody>
      </p:sp>
      <p:sp>
        <p:nvSpPr>
          <p:cNvPr id="6" name="Rectangle 5"/>
          <p:cNvSpPr/>
          <p:nvPr/>
        </p:nvSpPr>
        <p:spPr>
          <a:xfrm>
            <a:off x="457200" y="1543264"/>
            <a:ext cx="8229600" cy="4801314"/>
          </a:xfrm>
          <a:prstGeom prst="rect">
            <a:avLst/>
          </a:prstGeom>
        </p:spPr>
        <p:txBody>
          <a:bodyPr wrap="square">
            <a:spAutoFit/>
          </a:bodyPr>
          <a:lstStyle/>
          <a:p>
            <a:r>
              <a:rPr lang="en-US" dirty="0">
                <a:latin typeface="Courier"/>
                <a:cs typeface="Courier"/>
              </a:rPr>
              <a:t>from </a:t>
            </a:r>
            <a:r>
              <a:rPr lang="en-US" dirty="0" err="1">
                <a:latin typeface="Courier"/>
                <a:cs typeface="Courier"/>
              </a:rPr>
              <a:t>mrjob.job</a:t>
            </a:r>
            <a:r>
              <a:rPr lang="en-US" dirty="0">
                <a:latin typeface="Courier"/>
                <a:cs typeface="Courier"/>
              </a:rPr>
              <a:t> import </a:t>
            </a:r>
            <a:r>
              <a:rPr lang="en-US" dirty="0" err="1">
                <a:latin typeface="Courier"/>
                <a:cs typeface="Courier"/>
              </a:rPr>
              <a:t>MRJob</a:t>
            </a:r>
            <a:endParaRPr lang="en-US" dirty="0">
              <a:latin typeface="Courier"/>
              <a:cs typeface="Courier"/>
            </a:endParaRPr>
          </a:p>
          <a:p>
            <a:r>
              <a:rPr lang="en-US" dirty="0">
                <a:latin typeface="Courier"/>
                <a:cs typeface="Courier"/>
              </a:rPr>
              <a:t>import re</a:t>
            </a:r>
          </a:p>
          <a:p>
            <a:endParaRPr lang="en-US" dirty="0">
              <a:latin typeface="Courier"/>
              <a:cs typeface="Courier"/>
            </a:endParaRPr>
          </a:p>
          <a:p>
            <a:r>
              <a:rPr lang="en-US" dirty="0">
                <a:latin typeface="Courier"/>
                <a:cs typeface="Courier"/>
              </a:rPr>
              <a:t>WORD_RE = </a:t>
            </a:r>
            <a:r>
              <a:rPr lang="en-US" dirty="0" err="1">
                <a:latin typeface="Courier"/>
                <a:cs typeface="Courier"/>
              </a:rPr>
              <a:t>re.compile</a:t>
            </a:r>
            <a:r>
              <a:rPr lang="en-US" dirty="0">
                <a:latin typeface="Courier"/>
                <a:cs typeface="Courier"/>
              </a:rPr>
              <a:t>(r"[\w']+")</a:t>
            </a:r>
          </a:p>
          <a:p>
            <a:endParaRPr lang="en-US" dirty="0">
              <a:latin typeface="Courier"/>
              <a:cs typeface="Courier"/>
            </a:endParaRPr>
          </a:p>
          <a:p>
            <a:r>
              <a:rPr lang="en-US" dirty="0">
                <a:latin typeface="Courier"/>
                <a:cs typeface="Courier"/>
              </a:rPr>
              <a:t>class </a:t>
            </a:r>
            <a:r>
              <a:rPr lang="en-US" dirty="0" err="1">
                <a:latin typeface="Courier"/>
                <a:cs typeface="Courier"/>
              </a:rPr>
              <a:t>MRWordFreqCount</a:t>
            </a:r>
            <a:r>
              <a:rPr lang="en-US" dirty="0">
                <a:latin typeface="Courier"/>
                <a:cs typeface="Courier"/>
              </a:rPr>
              <a:t>(</a:t>
            </a:r>
            <a:r>
              <a:rPr lang="en-US" dirty="0" err="1">
                <a:latin typeface="Courier"/>
                <a:cs typeface="Courier"/>
              </a:rPr>
              <a:t>MRJob</a:t>
            </a:r>
            <a:r>
              <a:rPr lang="en-US" dirty="0">
                <a:latin typeface="Courier"/>
                <a:cs typeface="Courier"/>
              </a:rPr>
              <a:t>):</a:t>
            </a:r>
          </a:p>
          <a:p>
            <a:endParaRPr lang="en-US" dirty="0">
              <a:latin typeface="Courier"/>
              <a:cs typeface="Courier"/>
            </a:endParaRPr>
          </a:p>
          <a:p>
            <a:r>
              <a:rPr lang="en-US" dirty="0">
                <a:latin typeface="Courier"/>
                <a:cs typeface="Courier"/>
              </a:rPr>
              <a:t>    </a:t>
            </a:r>
            <a:r>
              <a:rPr lang="en-US" dirty="0" err="1">
                <a:latin typeface="Courier"/>
                <a:cs typeface="Courier"/>
              </a:rPr>
              <a:t>def</a:t>
            </a:r>
            <a:r>
              <a:rPr lang="en-US" dirty="0">
                <a:latin typeface="Courier"/>
                <a:cs typeface="Courier"/>
              </a:rPr>
              <a:t> mapper(self, _, line):</a:t>
            </a:r>
          </a:p>
          <a:p>
            <a:r>
              <a:rPr lang="en-US" dirty="0">
                <a:latin typeface="Courier"/>
                <a:cs typeface="Courier"/>
              </a:rPr>
              <a:t>        for word in </a:t>
            </a:r>
            <a:r>
              <a:rPr lang="en-US" dirty="0" err="1">
                <a:latin typeface="Courier"/>
                <a:cs typeface="Courier"/>
              </a:rPr>
              <a:t>WORD_RE.findall</a:t>
            </a:r>
            <a:r>
              <a:rPr lang="en-US" dirty="0">
                <a:latin typeface="Courier"/>
                <a:cs typeface="Courier"/>
              </a:rPr>
              <a:t>(line):</a:t>
            </a:r>
          </a:p>
          <a:p>
            <a:r>
              <a:rPr lang="en-US" dirty="0">
                <a:latin typeface="Courier"/>
                <a:cs typeface="Courier"/>
              </a:rPr>
              <a:t>            yield (</a:t>
            </a:r>
            <a:r>
              <a:rPr lang="en-US" dirty="0" err="1">
                <a:latin typeface="Courier"/>
                <a:cs typeface="Courier"/>
              </a:rPr>
              <a:t>word.lower</a:t>
            </a:r>
            <a:r>
              <a:rPr lang="en-US" dirty="0">
                <a:latin typeface="Courier"/>
                <a:cs typeface="Courier"/>
              </a:rPr>
              <a:t>(), 1)</a:t>
            </a:r>
          </a:p>
          <a:p>
            <a:endParaRPr lang="en-US" dirty="0">
              <a:latin typeface="Courier"/>
              <a:cs typeface="Courier"/>
            </a:endParaRPr>
          </a:p>
          <a:p>
            <a:endParaRPr lang="en-US" dirty="0">
              <a:latin typeface="Courier"/>
              <a:cs typeface="Courier"/>
            </a:endParaRPr>
          </a:p>
          <a:p>
            <a:r>
              <a:rPr lang="en-US" dirty="0">
                <a:latin typeface="Courier"/>
                <a:cs typeface="Courier"/>
              </a:rPr>
              <a:t>    </a:t>
            </a:r>
            <a:r>
              <a:rPr lang="en-US" dirty="0" err="1">
                <a:latin typeface="Courier"/>
                <a:cs typeface="Courier"/>
              </a:rPr>
              <a:t>def</a:t>
            </a:r>
            <a:r>
              <a:rPr lang="en-US" dirty="0">
                <a:latin typeface="Courier"/>
                <a:cs typeface="Courier"/>
              </a:rPr>
              <a:t> reducer(self, word, counts):</a:t>
            </a:r>
          </a:p>
          <a:p>
            <a:r>
              <a:rPr lang="en-US" dirty="0">
                <a:latin typeface="Courier"/>
                <a:cs typeface="Courier"/>
              </a:rPr>
              <a:t>        yield (word, sum(counts))</a:t>
            </a:r>
          </a:p>
          <a:p>
            <a:endParaRPr lang="en-US" dirty="0">
              <a:latin typeface="Courier"/>
              <a:cs typeface="Courier"/>
            </a:endParaRPr>
          </a:p>
          <a:p>
            <a:r>
              <a:rPr lang="fr-FR" dirty="0">
                <a:latin typeface="Courier"/>
                <a:cs typeface="Courier"/>
              </a:rPr>
              <a:t>if __</a:t>
            </a:r>
            <a:r>
              <a:rPr lang="fr-FR" dirty="0" err="1">
                <a:latin typeface="Courier"/>
                <a:cs typeface="Courier"/>
              </a:rPr>
              <a:t>name</a:t>
            </a:r>
            <a:r>
              <a:rPr lang="fr-FR" dirty="0">
                <a:latin typeface="Courier"/>
                <a:cs typeface="Courier"/>
              </a:rPr>
              <a:t>__ == '__main__':</a:t>
            </a:r>
          </a:p>
          <a:p>
            <a:r>
              <a:rPr lang="fr-FR" dirty="0">
                <a:latin typeface="Courier"/>
                <a:cs typeface="Courier"/>
              </a:rPr>
              <a:t>     </a:t>
            </a:r>
            <a:r>
              <a:rPr lang="fr-FR" dirty="0" err="1">
                <a:latin typeface="Courier"/>
                <a:cs typeface="Courier"/>
              </a:rPr>
              <a:t>MRWordFreqCount.run</a:t>
            </a:r>
            <a:r>
              <a:rPr lang="fr-FR" dirty="0">
                <a:latin typeface="Courier"/>
                <a:cs typeface="Courier"/>
              </a:rPr>
              <a:t>()</a:t>
            </a:r>
            <a:endParaRPr lang="en-US" dirty="0">
              <a:latin typeface="Courier"/>
              <a:cs typeface="Courier"/>
            </a:endParaRPr>
          </a:p>
        </p:txBody>
      </p:sp>
      <p:sp>
        <p:nvSpPr>
          <p:cNvPr id="3" name="TextBox 2"/>
          <p:cNvSpPr txBox="1"/>
          <p:nvPr/>
        </p:nvSpPr>
        <p:spPr>
          <a:xfrm>
            <a:off x="152400" y="4431268"/>
            <a:ext cx="2237925" cy="369332"/>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n-US" dirty="0"/>
              <a:t>dog, [1, 1, 1, 1, 1, 1]</a:t>
            </a:r>
          </a:p>
        </p:txBody>
      </p:sp>
      <p:cxnSp>
        <p:nvCxnSpPr>
          <p:cNvPr id="5" name="Elbow Connector 4"/>
          <p:cNvCxnSpPr/>
          <p:nvPr/>
        </p:nvCxnSpPr>
        <p:spPr>
          <a:xfrm>
            <a:off x="261287" y="4636532"/>
            <a:ext cx="434434" cy="417778"/>
          </a:xfrm>
          <a:prstGeom prst="bentConnector3">
            <a:avLst>
              <a:gd name="adj1" fmla="val 3846"/>
            </a:avLst>
          </a:prstGeom>
          <a:ln>
            <a:tailEnd type="arrow"/>
          </a:ln>
        </p:spPr>
        <p:style>
          <a:lnRef idx="1">
            <a:schemeClr val="accent1"/>
          </a:lnRef>
          <a:fillRef idx="2">
            <a:schemeClr val="accent1"/>
          </a:fillRef>
          <a:effectRef idx="1">
            <a:schemeClr val="accent1"/>
          </a:effectRef>
          <a:fontRef idx="minor">
            <a:schemeClr val="dk1"/>
          </a:fontRef>
        </p:style>
      </p:cxnSp>
      <p:sp>
        <p:nvSpPr>
          <p:cNvPr id="12" name="TextBox 11"/>
          <p:cNvSpPr txBox="1"/>
          <p:nvPr/>
        </p:nvSpPr>
        <p:spPr>
          <a:xfrm>
            <a:off x="6495995" y="4912375"/>
            <a:ext cx="826443" cy="369332"/>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n-US" dirty="0"/>
              <a:t>dog, 6</a:t>
            </a:r>
          </a:p>
        </p:txBody>
      </p:sp>
      <p:cxnSp>
        <p:nvCxnSpPr>
          <p:cNvPr id="14" name="Straight Arrow Connector 13"/>
          <p:cNvCxnSpPr/>
          <p:nvPr/>
        </p:nvCxnSpPr>
        <p:spPr>
          <a:xfrm>
            <a:off x="5129663" y="5063621"/>
            <a:ext cx="1366332"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707727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ight Arrow 5"/>
          <p:cNvSpPr/>
          <p:nvPr/>
        </p:nvSpPr>
        <p:spPr>
          <a:xfrm>
            <a:off x="152400" y="2590800"/>
            <a:ext cx="8839200" cy="914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   MapReduce Concepts</a:t>
            </a:r>
          </a:p>
        </p:txBody>
      </p:sp>
      <p:sp>
        <p:nvSpPr>
          <p:cNvPr id="3" name="Footer Placeholder 2"/>
          <p:cNvSpPr>
            <a:spLocks noGrp="1"/>
          </p:cNvSpPr>
          <p:nvPr>
            <p:ph type="ftr" sz="quarter" idx="11"/>
          </p:nvPr>
        </p:nvSpPr>
        <p:spPr/>
        <p:txBody>
          <a:bodyPr/>
          <a:lstStyle/>
          <a:p>
            <a:r>
              <a:rPr lang="sk-SK" dirty="0"/>
              <a:t>CSP554</a:t>
            </a:r>
            <a:r>
              <a:rPr lang="en-US" dirty="0"/>
              <a:t> Module 03b</a:t>
            </a:r>
          </a:p>
        </p:txBody>
      </p:sp>
      <p:sp>
        <p:nvSpPr>
          <p:cNvPr id="4" name="Slide Number Placeholder 3"/>
          <p:cNvSpPr>
            <a:spLocks noGrp="1"/>
          </p:cNvSpPr>
          <p:nvPr>
            <p:ph type="sldNum" sz="quarter" idx="12"/>
          </p:nvPr>
        </p:nvSpPr>
        <p:spPr/>
        <p:txBody>
          <a:bodyPr/>
          <a:lstStyle/>
          <a:p>
            <a:fld id="{9AA7C465-8597-4488-B68C-958448427716}" type="slidenum">
              <a:rPr lang="en-US" smtClean="0"/>
              <a:t>5</a:t>
            </a:fld>
            <a:endParaRPr lang="en-US" dirty="0"/>
          </a:p>
        </p:txBody>
      </p:sp>
      <p:grpSp>
        <p:nvGrpSpPr>
          <p:cNvPr id="7" name="Group 6"/>
          <p:cNvGrpSpPr/>
          <p:nvPr/>
        </p:nvGrpSpPr>
        <p:grpSpPr>
          <a:xfrm>
            <a:off x="228600" y="1981200"/>
            <a:ext cx="8383429" cy="3180345"/>
            <a:chOff x="-4894" y="2016353"/>
            <a:chExt cx="8921814" cy="3796304"/>
          </a:xfrm>
        </p:grpSpPr>
        <p:pic>
          <p:nvPicPr>
            <p:cNvPr id="409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8600" y="2335440"/>
              <a:ext cx="1828800" cy="182880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0" y="2438399"/>
              <a:ext cx="2438400" cy="1622882"/>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410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0" y="2016353"/>
              <a:ext cx="1847850" cy="2466975"/>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5" name="TextBox 4"/>
            <p:cNvSpPr txBox="1"/>
            <p:nvPr/>
          </p:nvSpPr>
          <p:spPr>
            <a:xfrm>
              <a:off x="-4894" y="4571999"/>
              <a:ext cx="2198039" cy="923330"/>
            </a:xfrm>
            <a:prstGeom prst="rect">
              <a:avLst/>
            </a:prstGeom>
            <a:noFill/>
          </p:spPr>
          <p:txBody>
            <a:bodyPr wrap="none" rtlCol="0">
              <a:spAutoFit/>
            </a:bodyPr>
            <a:lstStyle/>
            <a:p>
              <a:pPr algn="ctr"/>
              <a:r>
                <a:rPr lang="en-US" dirty="0"/>
                <a:t>Start with a large</a:t>
              </a:r>
            </a:p>
            <a:p>
              <a:pPr algn="ctr"/>
              <a:r>
                <a:rPr lang="en-US" dirty="0"/>
                <a:t>volume of data</a:t>
              </a:r>
            </a:p>
            <a:p>
              <a:pPr algn="ctr"/>
              <a:r>
                <a:rPr lang="en-US" dirty="0"/>
                <a:t>in one arrangement</a:t>
              </a:r>
            </a:p>
          </p:txBody>
        </p:sp>
        <p:sp>
          <p:nvSpPr>
            <p:cNvPr id="9" name="TextBox 8"/>
            <p:cNvSpPr txBox="1"/>
            <p:nvPr/>
          </p:nvSpPr>
          <p:spPr>
            <a:xfrm>
              <a:off x="2217303" y="4710499"/>
              <a:ext cx="2489321" cy="771510"/>
            </a:xfrm>
            <a:prstGeom prst="rect">
              <a:avLst/>
            </a:prstGeom>
            <a:noFill/>
          </p:spPr>
          <p:txBody>
            <a:bodyPr wrap="none" rtlCol="0">
              <a:spAutoFit/>
            </a:bodyPr>
            <a:lstStyle/>
            <a:p>
              <a:pPr algn="ctr"/>
              <a:r>
                <a:rPr lang="en-US" dirty="0"/>
                <a:t>Break the data down</a:t>
              </a:r>
            </a:p>
            <a:p>
              <a:pPr algn="ctr"/>
              <a:r>
                <a:rPr lang="en-US" dirty="0"/>
                <a:t>into its smallest parts</a:t>
              </a:r>
            </a:p>
          </p:txBody>
        </p:sp>
        <p:sp>
          <p:nvSpPr>
            <p:cNvPr id="10" name="TextBox 9"/>
            <p:cNvSpPr txBox="1"/>
            <p:nvPr/>
          </p:nvSpPr>
          <p:spPr>
            <a:xfrm>
              <a:off x="6741495" y="4710499"/>
              <a:ext cx="2175425" cy="1102158"/>
            </a:xfrm>
            <a:prstGeom prst="rect">
              <a:avLst/>
            </a:prstGeom>
            <a:noFill/>
          </p:spPr>
          <p:txBody>
            <a:bodyPr wrap="none" rtlCol="0">
              <a:spAutoFit/>
            </a:bodyPr>
            <a:lstStyle/>
            <a:p>
              <a:pPr algn="ctr"/>
              <a:r>
                <a:rPr lang="en-US" dirty="0"/>
                <a:t>And group them </a:t>
              </a:r>
            </a:p>
            <a:p>
              <a:pPr algn="ctr"/>
              <a:r>
                <a:rPr lang="en-US" dirty="0"/>
                <a:t>into a new and</a:t>
              </a:r>
            </a:p>
            <a:p>
              <a:pPr algn="ctr"/>
              <a:r>
                <a:rPr lang="en-US" dirty="0"/>
                <a:t>informative whole</a:t>
              </a:r>
            </a:p>
          </p:txBody>
        </p:sp>
        <p:pic>
          <p:nvPicPr>
            <p:cNvPr id="4101"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58526" y="2580825"/>
              <a:ext cx="1670874" cy="1338031"/>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12" name="TextBox 11"/>
            <p:cNvSpPr txBox="1"/>
            <p:nvPr/>
          </p:nvSpPr>
          <p:spPr>
            <a:xfrm>
              <a:off x="4853723" y="4710499"/>
              <a:ext cx="1752350" cy="1102158"/>
            </a:xfrm>
            <a:prstGeom prst="rect">
              <a:avLst/>
            </a:prstGeom>
            <a:noFill/>
          </p:spPr>
          <p:txBody>
            <a:bodyPr wrap="none" rtlCol="0">
              <a:spAutoFit/>
            </a:bodyPr>
            <a:lstStyle/>
            <a:p>
              <a:pPr algn="ctr"/>
              <a:r>
                <a:rPr lang="en-US" dirty="0"/>
                <a:t>Process those</a:t>
              </a:r>
            </a:p>
            <a:p>
              <a:pPr algn="ctr"/>
              <a:r>
                <a:rPr lang="en-US" dirty="0"/>
                <a:t>small parts in</a:t>
              </a:r>
            </a:p>
            <a:p>
              <a:pPr algn="ctr"/>
              <a:r>
                <a:rPr lang="en-US" dirty="0"/>
                <a:t>parallel</a:t>
              </a:r>
            </a:p>
          </p:txBody>
        </p:sp>
      </p:grpSp>
    </p:spTree>
    <p:extLst>
      <p:ext uri="{BB962C8B-B14F-4D97-AF65-F5344CB8AC3E}">
        <p14:creationId xmlns:p14="http://schemas.microsoft.com/office/powerpoint/2010/main" val="272237873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pc="-5" dirty="0"/>
              <a:t>Another Example:</a:t>
            </a:r>
            <a:br>
              <a:rPr lang="en-US" spc="-5" dirty="0"/>
            </a:br>
            <a:r>
              <a:rPr lang="en-US" spc="-5" dirty="0"/>
              <a:t>How many </a:t>
            </a:r>
            <a:r>
              <a:rPr lang="en-US" dirty="0"/>
              <a:t>of </a:t>
            </a:r>
            <a:r>
              <a:rPr lang="en-US" spc="-5" dirty="0"/>
              <a:t>each movie</a:t>
            </a:r>
            <a:r>
              <a:rPr lang="en-US" spc="-80" dirty="0"/>
              <a:t> </a:t>
            </a:r>
            <a:r>
              <a:rPr lang="en-US" spc="-5" dirty="0"/>
              <a:t>rating  exist?</a:t>
            </a:r>
            <a:endParaRPr lang="en-US" dirty="0"/>
          </a:p>
        </p:txBody>
      </p:sp>
      <p:sp>
        <p:nvSpPr>
          <p:cNvPr id="3" name="Footer Placeholder 2"/>
          <p:cNvSpPr>
            <a:spLocks noGrp="1"/>
          </p:cNvSpPr>
          <p:nvPr>
            <p:ph type="ftr" sz="quarter" idx="11"/>
          </p:nvPr>
        </p:nvSpPr>
        <p:spPr/>
        <p:txBody>
          <a:bodyPr/>
          <a:lstStyle/>
          <a:p>
            <a:r>
              <a:rPr lang="sk-SK" dirty="0"/>
              <a:t>CSP554</a:t>
            </a:r>
            <a:r>
              <a:rPr lang="en-US" dirty="0"/>
              <a:t> Module 03b</a:t>
            </a:r>
          </a:p>
        </p:txBody>
      </p:sp>
      <p:sp>
        <p:nvSpPr>
          <p:cNvPr id="4" name="Slide Number Placeholder 3"/>
          <p:cNvSpPr>
            <a:spLocks noGrp="1"/>
          </p:cNvSpPr>
          <p:nvPr>
            <p:ph type="sldNum" sz="quarter" idx="12"/>
          </p:nvPr>
        </p:nvSpPr>
        <p:spPr/>
        <p:txBody>
          <a:bodyPr/>
          <a:lstStyle/>
          <a:p>
            <a:fld id="{9AA7C465-8597-4488-B68C-958448427716}" type="slidenum">
              <a:rPr lang="en-US" smtClean="0"/>
              <a:t>50</a:t>
            </a:fld>
            <a:endParaRPr lang="en-US" dirty="0"/>
          </a:p>
        </p:txBody>
      </p:sp>
      <p:sp>
        <p:nvSpPr>
          <p:cNvPr id="5" name="object 3"/>
          <p:cNvSpPr txBox="1"/>
          <p:nvPr/>
        </p:nvSpPr>
        <p:spPr>
          <a:xfrm>
            <a:off x="76200" y="2133600"/>
            <a:ext cx="5864225" cy="1435100"/>
          </a:xfrm>
          <a:prstGeom prst="rect">
            <a:avLst/>
          </a:prstGeom>
        </p:spPr>
        <p:txBody>
          <a:bodyPr vert="horz" wrap="square" lIns="0" tIns="147320" rIns="0" bIns="0" rtlCol="0">
            <a:spAutoFit/>
          </a:bodyPr>
          <a:lstStyle/>
          <a:p>
            <a:pPr marL="543560" indent="-383540">
              <a:lnSpc>
                <a:spcPct val="100000"/>
              </a:lnSpc>
              <a:spcBef>
                <a:spcPts val="1160"/>
              </a:spcBef>
              <a:buFont typeface="Arial"/>
              <a:buChar char="■"/>
              <a:tabLst>
                <a:tab pos="543560" algn="l"/>
                <a:tab pos="544195" algn="l"/>
              </a:tabLst>
            </a:pPr>
            <a:r>
              <a:rPr sz="2000" spc="-5" dirty="0">
                <a:solidFill>
                  <a:srgbClr val="492217"/>
                </a:solidFill>
                <a:latin typeface="Trebuchet MS"/>
                <a:cs typeface="Trebuchet MS"/>
              </a:rPr>
              <a:t>MAP </a:t>
            </a:r>
            <a:r>
              <a:rPr sz="2000" dirty="0">
                <a:solidFill>
                  <a:srgbClr val="492217"/>
                </a:solidFill>
                <a:latin typeface="Trebuchet MS"/>
                <a:cs typeface="Trebuchet MS"/>
              </a:rPr>
              <a:t>each input </a:t>
            </a:r>
            <a:r>
              <a:rPr sz="2000" spc="-5" dirty="0">
                <a:solidFill>
                  <a:srgbClr val="492217"/>
                </a:solidFill>
                <a:latin typeface="Trebuchet MS"/>
                <a:cs typeface="Trebuchet MS"/>
              </a:rPr>
              <a:t>line </a:t>
            </a:r>
            <a:r>
              <a:rPr sz="2000" dirty="0">
                <a:solidFill>
                  <a:srgbClr val="492217"/>
                </a:solidFill>
                <a:latin typeface="Trebuchet MS"/>
                <a:cs typeface="Trebuchet MS"/>
              </a:rPr>
              <a:t>to </a:t>
            </a:r>
            <a:r>
              <a:rPr sz="2000" spc="-5" dirty="0">
                <a:solidFill>
                  <a:srgbClr val="492217"/>
                </a:solidFill>
                <a:latin typeface="Trebuchet MS"/>
                <a:cs typeface="Trebuchet MS"/>
              </a:rPr>
              <a:t>(rating,</a:t>
            </a:r>
            <a:r>
              <a:rPr sz="2000" spc="-235" dirty="0">
                <a:solidFill>
                  <a:srgbClr val="492217"/>
                </a:solidFill>
                <a:latin typeface="Trebuchet MS"/>
                <a:cs typeface="Trebuchet MS"/>
              </a:rPr>
              <a:t> </a:t>
            </a:r>
            <a:r>
              <a:rPr sz="2000" spc="-5" dirty="0">
                <a:solidFill>
                  <a:srgbClr val="492217"/>
                </a:solidFill>
                <a:latin typeface="Trebuchet MS"/>
                <a:cs typeface="Trebuchet MS"/>
              </a:rPr>
              <a:t>1)</a:t>
            </a:r>
            <a:endParaRPr sz="2000" dirty="0">
              <a:latin typeface="Trebuchet MS"/>
              <a:cs typeface="Trebuchet MS"/>
            </a:endParaRPr>
          </a:p>
          <a:p>
            <a:pPr marL="543560" indent="-383540">
              <a:lnSpc>
                <a:spcPct val="100000"/>
              </a:lnSpc>
              <a:spcBef>
                <a:spcPts val="1065"/>
              </a:spcBef>
              <a:buFont typeface="Arial"/>
              <a:buChar char="■"/>
              <a:tabLst>
                <a:tab pos="543560" algn="l"/>
                <a:tab pos="544195" algn="l"/>
              </a:tabLst>
            </a:pPr>
            <a:r>
              <a:rPr sz="2000" spc="-5" dirty="0">
                <a:solidFill>
                  <a:srgbClr val="492217"/>
                </a:solidFill>
                <a:latin typeface="Trebuchet MS"/>
                <a:cs typeface="Trebuchet MS"/>
              </a:rPr>
              <a:t>REDUCE </a:t>
            </a:r>
            <a:r>
              <a:rPr sz="2000" dirty="0">
                <a:solidFill>
                  <a:srgbClr val="492217"/>
                </a:solidFill>
                <a:latin typeface="Trebuchet MS"/>
                <a:cs typeface="Trebuchet MS"/>
              </a:rPr>
              <a:t>each rating </a:t>
            </a:r>
            <a:r>
              <a:rPr sz="2000" spc="-5" dirty="0">
                <a:solidFill>
                  <a:srgbClr val="492217"/>
                </a:solidFill>
                <a:latin typeface="Trebuchet MS"/>
                <a:cs typeface="Trebuchet MS"/>
              </a:rPr>
              <a:t>with </a:t>
            </a:r>
            <a:r>
              <a:rPr sz="2000" dirty="0">
                <a:solidFill>
                  <a:srgbClr val="492217"/>
                </a:solidFill>
                <a:latin typeface="Trebuchet MS"/>
                <a:cs typeface="Trebuchet MS"/>
              </a:rPr>
              <a:t>the </a:t>
            </a:r>
            <a:r>
              <a:rPr sz="2000" spc="-5" dirty="0">
                <a:solidFill>
                  <a:srgbClr val="492217"/>
                </a:solidFill>
                <a:latin typeface="Trebuchet MS"/>
                <a:cs typeface="Trebuchet MS"/>
              </a:rPr>
              <a:t>sum </a:t>
            </a:r>
            <a:r>
              <a:rPr sz="2000" dirty="0">
                <a:solidFill>
                  <a:srgbClr val="492217"/>
                </a:solidFill>
                <a:latin typeface="Trebuchet MS"/>
                <a:cs typeface="Trebuchet MS"/>
              </a:rPr>
              <a:t>of </a:t>
            </a:r>
            <a:r>
              <a:rPr sz="2000" spc="-5" dirty="0">
                <a:solidFill>
                  <a:srgbClr val="492217"/>
                </a:solidFill>
                <a:latin typeface="Trebuchet MS"/>
                <a:cs typeface="Trebuchet MS"/>
              </a:rPr>
              <a:t>all </a:t>
            </a:r>
            <a:r>
              <a:rPr sz="2000" dirty="0">
                <a:solidFill>
                  <a:srgbClr val="492217"/>
                </a:solidFill>
                <a:latin typeface="Trebuchet MS"/>
                <a:cs typeface="Trebuchet MS"/>
              </a:rPr>
              <a:t>the</a:t>
            </a:r>
            <a:r>
              <a:rPr sz="2000" spc="-195" dirty="0">
                <a:solidFill>
                  <a:srgbClr val="492217"/>
                </a:solidFill>
                <a:latin typeface="Trebuchet MS"/>
                <a:cs typeface="Trebuchet MS"/>
              </a:rPr>
              <a:t> </a:t>
            </a:r>
            <a:r>
              <a:rPr sz="2000" spc="-50" dirty="0">
                <a:solidFill>
                  <a:srgbClr val="492217"/>
                </a:solidFill>
                <a:latin typeface="Trebuchet MS"/>
                <a:cs typeface="Trebuchet MS"/>
              </a:rPr>
              <a:t>1’s</a:t>
            </a:r>
            <a:endParaRPr sz="2000" dirty="0">
              <a:latin typeface="Trebuchet MS"/>
              <a:cs typeface="Trebuchet MS"/>
            </a:endParaRPr>
          </a:p>
          <a:p>
            <a:pPr marL="12700">
              <a:lnSpc>
                <a:spcPct val="100000"/>
              </a:lnSpc>
              <a:spcBef>
                <a:spcPts val="2010"/>
              </a:spcBef>
            </a:pPr>
            <a:r>
              <a:rPr sz="1800" spc="-5" dirty="0">
                <a:latin typeface="Trebuchet MS"/>
                <a:cs typeface="Trebuchet MS"/>
              </a:rPr>
              <a:t>USER ID|MOVIE </a:t>
            </a:r>
            <a:r>
              <a:rPr sz="1800" spc="-25" dirty="0">
                <a:latin typeface="Trebuchet MS"/>
                <a:cs typeface="Trebuchet MS"/>
              </a:rPr>
              <a:t>ID|RATING|TIMESTAMP</a:t>
            </a:r>
            <a:endParaRPr sz="1800" dirty="0">
              <a:latin typeface="Trebuchet MS"/>
              <a:cs typeface="Trebuchet MS"/>
            </a:endParaRPr>
          </a:p>
        </p:txBody>
      </p:sp>
      <p:sp>
        <p:nvSpPr>
          <p:cNvPr id="6" name="object 4"/>
          <p:cNvSpPr/>
          <p:nvPr/>
        </p:nvSpPr>
        <p:spPr>
          <a:xfrm>
            <a:off x="3487422" y="4212208"/>
            <a:ext cx="1154430" cy="213360"/>
          </a:xfrm>
          <a:custGeom>
            <a:avLst/>
            <a:gdLst/>
            <a:ahLst/>
            <a:cxnLst/>
            <a:rect l="l" t="t" r="r" b="b"/>
            <a:pathLst>
              <a:path w="1154429" h="213360">
                <a:moveTo>
                  <a:pt x="1084691" y="70992"/>
                </a:moveTo>
                <a:lnTo>
                  <a:pt x="976376" y="70992"/>
                </a:lnTo>
                <a:lnTo>
                  <a:pt x="976630" y="106552"/>
                </a:lnTo>
                <a:lnTo>
                  <a:pt x="941007" y="106793"/>
                </a:lnTo>
                <a:lnTo>
                  <a:pt x="941705" y="213359"/>
                </a:lnTo>
                <a:lnTo>
                  <a:pt x="1154430" y="105282"/>
                </a:lnTo>
                <a:lnTo>
                  <a:pt x="1084691" y="70992"/>
                </a:lnTo>
                <a:close/>
              </a:path>
              <a:path w="1154429" h="213360">
                <a:moveTo>
                  <a:pt x="940774" y="71233"/>
                </a:moveTo>
                <a:lnTo>
                  <a:pt x="0" y="77596"/>
                </a:lnTo>
                <a:lnTo>
                  <a:pt x="254" y="113156"/>
                </a:lnTo>
                <a:lnTo>
                  <a:pt x="941007" y="106793"/>
                </a:lnTo>
                <a:lnTo>
                  <a:pt x="940774" y="71233"/>
                </a:lnTo>
                <a:close/>
              </a:path>
              <a:path w="1154429" h="213360">
                <a:moveTo>
                  <a:pt x="976376" y="70992"/>
                </a:moveTo>
                <a:lnTo>
                  <a:pt x="940774" y="71233"/>
                </a:lnTo>
                <a:lnTo>
                  <a:pt x="941007" y="106793"/>
                </a:lnTo>
                <a:lnTo>
                  <a:pt x="976630" y="106552"/>
                </a:lnTo>
                <a:lnTo>
                  <a:pt x="976376" y="70992"/>
                </a:lnTo>
                <a:close/>
              </a:path>
              <a:path w="1154429" h="213360">
                <a:moveTo>
                  <a:pt x="940308" y="0"/>
                </a:moveTo>
                <a:lnTo>
                  <a:pt x="940774" y="71233"/>
                </a:lnTo>
                <a:lnTo>
                  <a:pt x="1084691" y="70992"/>
                </a:lnTo>
                <a:lnTo>
                  <a:pt x="940308" y="0"/>
                </a:lnTo>
                <a:close/>
              </a:path>
            </a:pathLst>
          </a:custGeom>
          <a:solidFill>
            <a:srgbClr val="F3C72D"/>
          </a:solidFill>
        </p:spPr>
        <p:txBody>
          <a:bodyPr wrap="square" lIns="0" tIns="0" rIns="0" bIns="0" rtlCol="0"/>
          <a:lstStyle/>
          <a:p>
            <a:endParaRPr/>
          </a:p>
        </p:txBody>
      </p:sp>
      <p:sp>
        <p:nvSpPr>
          <p:cNvPr id="7" name="object 5"/>
          <p:cNvSpPr/>
          <p:nvPr/>
        </p:nvSpPr>
        <p:spPr>
          <a:xfrm>
            <a:off x="5461002" y="4197350"/>
            <a:ext cx="969644" cy="213360"/>
          </a:xfrm>
          <a:custGeom>
            <a:avLst/>
            <a:gdLst/>
            <a:ahLst/>
            <a:cxnLst/>
            <a:rect l="l" t="t" r="r" b="b"/>
            <a:pathLst>
              <a:path w="969645" h="213360">
                <a:moveTo>
                  <a:pt x="899490" y="70739"/>
                </a:moveTo>
                <a:lnTo>
                  <a:pt x="791209" y="70739"/>
                </a:lnTo>
                <a:lnTo>
                  <a:pt x="791463" y="106299"/>
                </a:lnTo>
                <a:lnTo>
                  <a:pt x="755903" y="106590"/>
                </a:lnTo>
                <a:lnTo>
                  <a:pt x="756793" y="213360"/>
                </a:lnTo>
                <a:lnTo>
                  <a:pt x="969263" y="104902"/>
                </a:lnTo>
                <a:lnTo>
                  <a:pt x="899490" y="70739"/>
                </a:lnTo>
                <a:close/>
              </a:path>
              <a:path w="969645" h="213360">
                <a:moveTo>
                  <a:pt x="755606" y="71030"/>
                </a:moveTo>
                <a:lnTo>
                  <a:pt x="0" y="77216"/>
                </a:lnTo>
                <a:lnTo>
                  <a:pt x="253" y="112776"/>
                </a:lnTo>
                <a:lnTo>
                  <a:pt x="755903" y="106590"/>
                </a:lnTo>
                <a:lnTo>
                  <a:pt x="755606" y="71030"/>
                </a:lnTo>
                <a:close/>
              </a:path>
              <a:path w="969645" h="213360">
                <a:moveTo>
                  <a:pt x="791209" y="70739"/>
                </a:moveTo>
                <a:lnTo>
                  <a:pt x="755606" y="71030"/>
                </a:lnTo>
                <a:lnTo>
                  <a:pt x="755903" y="106590"/>
                </a:lnTo>
                <a:lnTo>
                  <a:pt x="791463" y="106299"/>
                </a:lnTo>
                <a:lnTo>
                  <a:pt x="791209" y="70739"/>
                </a:lnTo>
                <a:close/>
              </a:path>
              <a:path w="969645" h="213360">
                <a:moveTo>
                  <a:pt x="755014" y="0"/>
                </a:moveTo>
                <a:lnTo>
                  <a:pt x="755606" y="71030"/>
                </a:lnTo>
                <a:lnTo>
                  <a:pt x="899490" y="70739"/>
                </a:lnTo>
                <a:lnTo>
                  <a:pt x="755014" y="0"/>
                </a:lnTo>
                <a:close/>
              </a:path>
            </a:pathLst>
          </a:custGeom>
          <a:solidFill>
            <a:srgbClr val="F3C72D"/>
          </a:solidFill>
        </p:spPr>
        <p:txBody>
          <a:bodyPr wrap="square" lIns="0" tIns="0" rIns="0" bIns="0" rtlCol="0"/>
          <a:lstStyle/>
          <a:p>
            <a:endParaRPr/>
          </a:p>
        </p:txBody>
      </p:sp>
      <p:sp>
        <p:nvSpPr>
          <p:cNvPr id="8" name="object 6"/>
          <p:cNvSpPr/>
          <p:nvPr/>
        </p:nvSpPr>
        <p:spPr>
          <a:xfrm>
            <a:off x="7995161" y="4216907"/>
            <a:ext cx="784860" cy="213360"/>
          </a:xfrm>
          <a:custGeom>
            <a:avLst/>
            <a:gdLst/>
            <a:ahLst/>
            <a:cxnLst/>
            <a:rect l="l" t="t" r="r" b="b"/>
            <a:pathLst>
              <a:path w="784859" h="213360">
                <a:moveTo>
                  <a:pt x="719320" y="70103"/>
                </a:moveTo>
                <a:lnTo>
                  <a:pt x="606171" y="70103"/>
                </a:lnTo>
                <a:lnTo>
                  <a:pt x="607187" y="105663"/>
                </a:lnTo>
                <a:lnTo>
                  <a:pt x="571628" y="106677"/>
                </a:lnTo>
                <a:lnTo>
                  <a:pt x="574675" y="213232"/>
                </a:lnTo>
                <a:lnTo>
                  <a:pt x="784860" y="100583"/>
                </a:lnTo>
                <a:lnTo>
                  <a:pt x="719320" y="70103"/>
                </a:lnTo>
                <a:close/>
              </a:path>
              <a:path w="784859" h="213360">
                <a:moveTo>
                  <a:pt x="570612" y="71117"/>
                </a:moveTo>
                <a:lnTo>
                  <a:pt x="0" y="87375"/>
                </a:lnTo>
                <a:lnTo>
                  <a:pt x="1016" y="122935"/>
                </a:lnTo>
                <a:lnTo>
                  <a:pt x="571628" y="106677"/>
                </a:lnTo>
                <a:lnTo>
                  <a:pt x="570612" y="71117"/>
                </a:lnTo>
                <a:close/>
              </a:path>
              <a:path w="784859" h="213360">
                <a:moveTo>
                  <a:pt x="606171" y="70103"/>
                </a:moveTo>
                <a:lnTo>
                  <a:pt x="570612" y="71117"/>
                </a:lnTo>
                <a:lnTo>
                  <a:pt x="571628" y="106677"/>
                </a:lnTo>
                <a:lnTo>
                  <a:pt x="607187" y="105663"/>
                </a:lnTo>
                <a:lnTo>
                  <a:pt x="606171" y="70103"/>
                </a:lnTo>
                <a:close/>
              </a:path>
              <a:path w="784859" h="213360">
                <a:moveTo>
                  <a:pt x="568578" y="0"/>
                </a:moveTo>
                <a:lnTo>
                  <a:pt x="570612" y="71117"/>
                </a:lnTo>
                <a:lnTo>
                  <a:pt x="606171" y="70103"/>
                </a:lnTo>
                <a:lnTo>
                  <a:pt x="719320" y="70103"/>
                </a:lnTo>
                <a:lnTo>
                  <a:pt x="568578" y="0"/>
                </a:lnTo>
                <a:close/>
              </a:path>
            </a:pathLst>
          </a:custGeom>
          <a:solidFill>
            <a:srgbClr val="F3C72D"/>
          </a:solidFill>
        </p:spPr>
        <p:txBody>
          <a:bodyPr wrap="square" lIns="0" tIns="0" rIns="0" bIns="0" rtlCol="0"/>
          <a:lstStyle/>
          <a:p>
            <a:endParaRPr/>
          </a:p>
        </p:txBody>
      </p:sp>
      <p:graphicFrame>
        <p:nvGraphicFramePr>
          <p:cNvPr id="9" name="object 7"/>
          <p:cNvGraphicFramePr>
            <a:graphicFrameLocks noGrp="1"/>
          </p:cNvGraphicFramePr>
          <p:nvPr>
            <p:extLst>
              <p:ext uri="{D42A27DB-BD31-4B8C-83A1-F6EECF244321}">
                <p14:modId xmlns:p14="http://schemas.microsoft.com/office/powerpoint/2010/main" val="3296020882"/>
              </p:ext>
            </p:extLst>
          </p:nvPr>
        </p:nvGraphicFramePr>
        <p:xfrm>
          <a:off x="520067" y="3629925"/>
          <a:ext cx="8471533" cy="1914335"/>
        </p:xfrm>
        <a:graphic>
          <a:graphicData uri="http://schemas.openxmlformats.org/drawingml/2006/table">
            <a:tbl>
              <a:tblPr firstRow="1" bandRow="1">
                <a:tableStyleId>{2D5ABB26-0587-4C30-8999-92F81FD0307C}</a:tableStyleId>
              </a:tblPr>
              <a:tblGrid>
                <a:gridCol w="1234440">
                  <a:extLst>
                    <a:ext uri="{9D8B030D-6E8A-4147-A177-3AD203B41FA5}">
                      <a16:colId xmlns:a16="http://schemas.microsoft.com/office/drawing/2014/main" val="20000"/>
                    </a:ext>
                  </a:extLst>
                </a:gridCol>
                <a:gridCol w="1276985">
                  <a:extLst>
                    <a:ext uri="{9D8B030D-6E8A-4147-A177-3AD203B41FA5}">
                      <a16:colId xmlns:a16="http://schemas.microsoft.com/office/drawing/2014/main" val="20001"/>
                    </a:ext>
                  </a:extLst>
                </a:gridCol>
                <a:gridCol w="1752600">
                  <a:extLst>
                    <a:ext uri="{9D8B030D-6E8A-4147-A177-3AD203B41FA5}">
                      <a16:colId xmlns:a16="http://schemas.microsoft.com/office/drawing/2014/main" val="20002"/>
                    </a:ext>
                  </a:extLst>
                </a:gridCol>
                <a:gridCol w="3034029">
                  <a:extLst>
                    <a:ext uri="{9D8B030D-6E8A-4147-A177-3AD203B41FA5}">
                      <a16:colId xmlns:a16="http://schemas.microsoft.com/office/drawing/2014/main" val="20003"/>
                    </a:ext>
                  </a:extLst>
                </a:gridCol>
                <a:gridCol w="1173479">
                  <a:extLst>
                    <a:ext uri="{9D8B030D-6E8A-4147-A177-3AD203B41FA5}">
                      <a16:colId xmlns:a16="http://schemas.microsoft.com/office/drawing/2014/main" val="20004"/>
                    </a:ext>
                  </a:extLst>
                </a:gridCol>
              </a:tblGrid>
              <a:tr h="267970">
                <a:tc>
                  <a:txBody>
                    <a:bodyPr/>
                    <a:lstStyle/>
                    <a:p>
                      <a:pPr marL="31750">
                        <a:lnSpc>
                          <a:spcPts val="2010"/>
                        </a:lnSpc>
                      </a:pPr>
                      <a:r>
                        <a:rPr sz="1800" spc="-5" dirty="0">
                          <a:latin typeface="Trebuchet MS"/>
                          <a:cs typeface="Trebuchet MS"/>
                        </a:rPr>
                        <a:t>196 242</a:t>
                      </a:r>
                      <a:r>
                        <a:rPr sz="1800" spc="-125" dirty="0">
                          <a:latin typeface="Trebuchet MS"/>
                          <a:cs typeface="Trebuchet MS"/>
                        </a:rPr>
                        <a:t> </a:t>
                      </a:r>
                      <a:r>
                        <a:rPr sz="1800" dirty="0">
                          <a:latin typeface="Trebuchet MS"/>
                          <a:cs typeface="Trebuchet MS"/>
                        </a:rPr>
                        <a:t>3</a:t>
                      </a:r>
                    </a:p>
                  </a:txBody>
                  <a:tcPr marL="0" marR="0" marT="0" marB="0">
                    <a:solidFill>
                      <a:srgbClr val="ECEBEB"/>
                    </a:solidFill>
                  </a:tcPr>
                </a:tc>
                <a:tc>
                  <a:txBody>
                    <a:bodyPr/>
                    <a:lstStyle/>
                    <a:p>
                      <a:pPr marR="22860" algn="r">
                        <a:lnSpc>
                          <a:spcPts val="2010"/>
                        </a:lnSpc>
                      </a:pPr>
                      <a:r>
                        <a:rPr sz="1800" spc="-5" dirty="0">
                          <a:latin typeface="Trebuchet MS"/>
                          <a:cs typeface="Trebuchet MS"/>
                        </a:rPr>
                        <a:t>881250949</a:t>
                      </a:r>
                      <a:endParaRPr sz="1800">
                        <a:latin typeface="Trebuchet MS"/>
                        <a:cs typeface="Trebuchet MS"/>
                      </a:endParaRPr>
                    </a:p>
                  </a:txBody>
                  <a:tcPr marL="0" marR="0" marT="0" marB="0">
                    <a:solidFill>
                      <a:srgbClr val="ECEBEB"/>
                    </a:solidFill>
                  </a:tcPr>
                </a:tc>
                <a:tc gridSpan="3">
                  <a:txBody>
                    <a:bodyPr/>
                    <a:lstStyle/>
                    <a:p>
                      <a:pPr marL="1398905">
                        <a:lnSpc>
                          <a:spcPts val="1350"/>
                        </a:lnSpc>
                        <a:spcBef>
                          <a:spcPts val="660"/>
                        </a:spcBef>
                        <a:tabLst>
                          <a:tab pos="2268855" algn="l"/>
                        </a:tabLst>
                      </a:pPr>
                      <a:r>
                        <a:rPr sz="2700" spc="-7" baseline="23148" dirty="0">
                          <a:latin typeface="Trebuchet MS"/>
                          <a:cs typeface="Trebuchet MS"/>
                        </a:rPr>
                        <a:t>3,1	</a:t>
                      </a:r>
                      <a:r>
                        <a:rPr sz="1800" spc="-5" dirty="0">
                          <a:latin typeface="Trebuchet MS"/>
                          <a:cs typeface="Trebuchet MS"/>
                        </a:rPr>
                        <a:t>Shuffle</a:t>
                      </a:r>
                      <a:endParaRPr sz="1800">
                        <a:latin typeface="Trebuchet MS"/>
                        <a:cs typeface="Trebuchet MS"/>
                      </a:endParaRPr>
                    </a:p>
                  </a:txBody>
                  <a:tcPr marL="0" marR="0" marT="83820" marB="0">
                    <a:solidFill>
                      <a:srgbClr val="ECEBEB"/>
                    </a:solidFill>
                  </a:tcPr>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000"/>
                  </a:ext>
                </a:extLst>
              </a:tr>
              <a:tr h="271145">
                <a:tc>
                  <a:txBody>
                    <a:bodyPr/>
                    <a:lstStyle/>
                    <a:p>
                      <a:pPr marL="31750">
                        <a:lnSpc>
                          <a:spcPts val="1989"/>
                        </a:lnSpc>
                      </a:pPr>
                      <a:r>
                        <a:rPr sz="1800" spc="-5" dirty="0">
                          <a:latin typeface="Trebuchet MS"/>
                          <a:cs typeface="Trebuchet MS"/>
                        </a:rPr>
                        <a:t>186 302</a:t>
                      </a:r>
                      <a:r>
                        <a:rPr sz="1800" spc="-125" dirty="0">
                          <a:latin typeface="Trebuchet MS"/>
                          <a:cs typeface="Trebuchet MS"/>
                        </a:rPr>
                        <a:t> </a:t>
                      </a:r>
                      <a:r>
                        <a:rPr sz="1800" dirty="0">
                          <a:latin typeface="Trebuchet MS"/>
                          <a:cs typeface="Trebuchet MS"/>
                        </a:rPr>
                        <a:t>3</a:t>
                      </a:r>
                      <a:endParaRPr sz="1800">
                        <a:latin typeface="Trebuchet MS"/>
                        <a:cs typeface="Trebuchet MS"/>
                      </a:endParaRPr>
                    </a:p>
                  </a:txBody>
                  <a:tcPr marL="0" marR="0" marT="0" marB="0">
                    <a:solidFill>
                      <a:srgbClr val="ECEBEB"/>
                    </a:solidFill>
                  </a:tcPr>
                </a:tc>
                <a:tc gridSpan="4">
                  <a:txBody>
                    <a:bodyPr/>
                    <a:lstStyle/>
                    <a:p>
                      <a:pPr marL="168275">
                        <a:lnSpc>
                          <a:spcPts val="1989"/>
                        </a:lnSpc>
                        <a:tabLst>
                          <a:tab pos="1685289" algn="l"/>
                          <a:tab pos="2675890" algn="l"/>
                          <a:tab pos="3545840" algn="l"/>
                          <a:tab pos="4462145" algn="l"/>
                          <a:tab pos="5888355" algn="l"/>
                          <a:tab pos="6814820" algn="l"/>
                        </a:tabLst>
                      </a:pPr>
                      <a:r>
                        <a:rPr sz="2700" spc="-7" baseline="1543" dirty="0">
                          <a:latin typeface="Trebuchet MS"/>
                          <a:cs typeface="Trebuchet MS"/>
                        </a:rPr>
                        <a:t>891717742	</a:t>
                      </a:r>
                      <a:r>
                        <a:rPr sz="2700" spc="-7" baseline="-23148" dirty="0">
                          <a:latin typeface="Trebuchet MS"/>
                          <a:cs typeface="Trebuchet MS"/>
                        </a:rPr>
                        <a:t>Map	</a:t>
                      </a:r>
                      <a:r>
                        <a:rPr sz="1800" spc="-5" dirty="0">
                          <a:latin typeface="Trebuchet MS"/>
                          <a:cs typeface="Trebuchet MS"/>
                        </a:rPr>
                        <a:t>3,1	</a:t>
                      </a:r>
                      <a:r>
                        <a:rPr sz="2700" baseline="-23148" dirty="0">
                          <a:latin typeface="Trebuchet MS"/>
                          <a:cs typeface="Trebuchet MS"/>
                        </a:rPr>
                        <a:t>&amp;</a:t>
                      </a:r>
                      <a:r>
                        <a:rPr sz="2700" spc="0" baseline="-23148" dirty="0">
                          <a:latin typeface="Trebuchet MS"/>
                          <a:cs typeface="Trebuchet MS"/>
                        </a:rPr>
                        <a:t> </a:t>
                      </a:r>
                      <a:r>
                        <a:rPr sz="2700" spc="-7" baseline="-23148" dirty="0">
                          <a:latin typeface="Trebuchet MS"/>
                          <a:cs typeface="Trebuchet MS"/>
                        </a:rPr>
                        <a:t>Sort	</a:t>
                      </a:r>
                      <a:r>
                        <a:rPr sz="2700" baseline="-6172" dirty="0">
                          <a:latin typeface="Trebuchet MS"/>
                          <a:cs typeface="Trebuchet MS"/>
                        </a:rPr>
                        <a:t>1 </a:t>
                      </a:r>
                      <a:r>
                        <a:rPr sz="2700" spc="-7" baseline="-6172" dirty="0">
                          <a:latin typeface="Trebuchet MS"/>
                          <a:cs typeface="Trebuchet MS"/>
                        </a:rPr>
                        <a:t>-&gt;</a:t>
                      </a:r>
                      <a:r>
                        <a:rPr sz="2700" baseline="-6172" dirty="0">
                          <a:latin typeface="Trebuchet MS"/>
                          <a:cs typeface="Trebuchet MS"/>
                        </a:rPr>
                        <a:t> </a:t>
                      </a:r>
                      <a:r>
                        <a:rPr sz="2700" spc="-7" baseline="-6172" dirty="0">
                          <a:latin typeface="Trebuchet MS"/>
                          <a:cs typeface="Trebuchet MS"/>
                        </a:rPr>
                        <a:t>1, </a:t>
                      </a:r>
                      <a:r>
                        <a:rPr sz="2700" baseline="-6172" dirty="0">
                          <a:latin typeface="Trebuchet MS"/>
                          <a:cs typeface="Trebuchet MS"/>
                        </a:rPr>
                        <a:t>1	</a:t>
                      </a:r>
                      <a:r>
                        <a:rPr sz="2700" spc="-30" baseline="-18518" dirty="0">
                          <a:latin typeface="Trebuchet MS"/>
                          <a:cs typeface="Trebuchet MS"/>
                        </a:rPr>
                        <a:t>Reduce	</a:t>
                      </a:r>
                      <a:r>
                        <a:rPr sz="1800" spc="-5" dirty="0">
                          <a:latin typeface="Trebuchet MS"/>
                          <a:cs typeface="Trebuchet MS"/>
                        </a:rPr>
                        <a:t>1,</a:t>
                      </a:r>
                      <a:r>
                        <a:rPr sz="1800" spc="-60" dirty="0">
                          <a:latin typeface="Trebuchet MS"/>
                          <a:cs typeface="Trebuchet MS"/>
                        </a:rPr>
                        <a:t> </a:t>
                      </a:r>
                      <a:r>
                        <a:rPr sz="1800" dirty="0">
                          <a:latin typeface="Trebuchet MS"/>
                          <a:cs typeface="Trebuchet MS"/>
                        </a:rPr>
                        <a:t>2</a:t>
                      </a:r>
                      <a:endParaRPr sz="1800">
                        <a:latin typeface="Trebuchet MS"/>
                        <a:cs typeface="Trebuchet MS"/>
                      </a:endParaRPr>
                    </a:p>
                  </a:txBody>
                  <a:tcPr marL="0" marR="0" marT="0" marB="0">
                    <a:solidFill>
                      <a:srgbClr val="ECEBEB"/>
                    </a:solidFill>
                  </a:tcPr>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001"/>
                  </a:ext>
                </a:extLst>
              </a:tr>
              <a:tr h="292735">
                <a:tc>
                  <a:txBody>
                    <a:bodyPr/>
                    <a:lstStyle/>
                    <a:p>
                      <a:pPr marL="31750">
                        <a:lnSpc>
                          <a:spcPts val="2050"/>
                        </a:lnSpc>
                      </a:pPr>
                      <a:r>
                        <a:rPr sz="1800" spc="-10" dirty="0">
                          <a:latin typeface="Trebuchet MS"/>
                          <a:cs typeface="Trebuchet MS"/>
                        </a:rPr>
                        <a:t>196 377</a:t>
                      </a:r>
                      <a:r>
                        <a:rPr sz="1800" spc="-105" dirty="0">
                          <a:latin typeface="Trebuchet MS"/>
                          <a:cs typeface="Trebuchet MS"/>
                        </a:rPr>
                        <a:t> </a:t>
                      </a:r>
                      <a:r>
                        <a:rPr sz="1800" dirty="0">
                          <a:latin typeface="Trebuchet MS"/>
                          <a:cs typeface="Trebuchet MS"/>
                        </a:rPr>
                        <a:t>1</a:t>
                      </a:r>
                    </a:p>
                  </a:txBody>
                  <a:tcPr marL="0" marR="0" marT="0" marB="0">
                    <a:solidFill>
                      <a:srgbClr val="ECEBEB"/>
                    </a:solidFill>
                  </a:tcPr>
                </a:tc>
                <a:tc>
                  <a:txBody>
                    <a:bodyPr/>
                    <a:lstStyle/>
                    <a:p>
                      <a:pPr marR="22860" algn="r">
                        <a:lnSpc>
                          <a:spcPts val="2050"/>
                        </a:lnSpc>
                      </a:pPr>
                      <a:r>
                        <a:rPr sz="1800" spc="-5" dirty="0">
                          <a:latin typeface="Trebuchet MS"/>
                          <a:cs typeface="Trebuchet MS"/>
                        </a:rPr>
                        <a:t>878887116</a:t>
                      </a:r>
                      <a:endParaRPr sz="1800">
                        <a:latin typeface="Trebuchet MS"/>
                        <a:cs typeface="Trebuchet MS"/>
                      </a:endParaRPr>
                    </a:p>
                  </a:txBody>
                  <a:tcPr marL="0" marR="0" marT="0" marB="0">
                    <a:solidFill>
                      <a:srgbClr val="ECEBEB"/>
                    </a:solidFill>
                  </a:tcPr>
                </a:tc>
                <a:tc>
                  <a:txBody>
                    <a:bodyPr/>
                    <a:lstStyle/>
                    <a:p>
                      <a:pPr marR="22225" algn="r">
                        <a:lnSpc>
                          <a:spcPts val="2075"/>
                        </a:lnSpc>
                      </a:pPr>
                      <a:r>
                        <a:rPr sz="1800" spc="-5" dirty="0">
                          <a:latin typeface="Trebuchet MS"/>
                          <a:cs typeface="Trebuchet MS"/>
                        </a:rPr>
                        <a:t>1,1</a:t>
                      </a:r>
                      <a:endParaRPr sz="1800">
                        <a:latin typeface="Trebuchet MS"/>
                        <a:cs typeface="Trebuchet MS"/>
                      </a:endParaRPr>
                    </a:p>
                  </a:txBody>
                  <a:tcPr marL="0" marR="0" marT="0" marB="0">
                    <a:solidFill>
                      <a:srgbClr val="ECEBEB"/>
                    </a:solidFill>
                  </a:tcPr>
                </a:tc>
                <a:tc>
                  <a:txBody>
                    <a:bodyPr/>
                    <a:lstStyle/>
                    <a:p>
                      <a:pPr marL="1432560">
                        <a:lnSpc>
                          <a:spcPts val="2030"/>
                        </a:lnSpc>
                        <a:spcBef>
                          <a:spcPts val="110"/>
                        </a:spcBef>
                      </a:pPr>
                      <a:r>
                        <a:rPr sz="1800" dirty="0">
                          <a:latin typeface="Trebuchet MS"/>
                          <a:cs typeface="Trebuchet MS"/>
                        </a:rPr>
                        <a:t>2 </a:t>
                      </a:r>
                      <a:r>
                        <a:rPr sz="1800" spc="-5" dirty="0">
                          <a:latin typeface="Trebuchet MS"/>
                          <a:cs typeface="Trebuchet MS"/>
                        </a:rPr>
                        <a:t>-&gt; 1,</a:t>
                      </a:r>
                      <a:r>
                        <a:rPr sz="1800" spc="-25" dirty="0">
                          <a:latin typeface="Trebuchet MS"/>
                          <a:cs typeface="Trebuchet MS"/>
                        </a:rPr>
                        <a:t> </a:t>
                      </a:r>
                      <a:r>
                        <a:rPr sz="1800" dirty="0">
                          <a:latin typeface="Trebuchet MS"/>
                          <a:cs typeface="Trebuchet MS"/>
                        </a:rPr>
                        <a:t>1</a:t>
                      </a:r>
                      <a:endParaRPr sz="1800">
                        <a:latin typeface="Trebuchet MS"/>
                        <a:cs typeface="Trebuchet MS"/>
                      </a:endParaRPr>
                    </a:p>
                  </a:txBody>
                  <a:tcPr marL="0" marR="0" marT="13970" marB="0">
                    <a:solidFill>
                      <a:srgbClr val="ECEBEB"/>
                    </a:solidFill>
                  </a:tcPr>
                </a:tc>
                <a:tc>
                  <a:txBody>
                    <a:bodyPr/>
                    <a:lstStyle/>
                    <a:p>
                      <a:pPr marR="20320" algn="r">
                        <a:lnSpc>
                          <a:spcPts val="2095"/>
                        </a:lnSpc>
                      </a:pPr>
                      <a:r>
                        <a:rPr sz="1800" spc="-5" dirty="0">
                          <a:latin typeface="Trebuchet MS"/>
                          <a:cs typeface="Trebuchet MS"/>
                        </a:rPr>
                        <a:t>2,</a:t>
                      </a:r>
                      <a:r>
                        <a:rPr sz="1800" spc="-90" dirty="0">
                          <a:latin typeface="Trebuchet MS"/>
                          <a:cs typeface="Trebuchet MS"/>
                        </a:rPr>
                        <a:t> </a:t>
                      </a:r>
                      <a:r>
                        <a:rPr sz="1800" dirty="0">
                          <a:latin typeface="Trebuchet MS"/>
                          <a:cs typeface="Trebuchet MS"/>
                        </a:rPr>
                        <a:t>2</a:t>
                      </a:r>
                      <a:endParaRPr sz="1800">
                        <a:latin typeface="Trebuchet MS"/>
                        <a:cs typeface="Trebuchet MS"/>
                      </a:endParaRPr>
                    </a:p>
                  </a:txBody>
                  <a:tcPr marL="0" marR="0" marT="0" marB="0">
                    <a:solidFill>
                      <a:srgbClr val="ECEBEB"/>
                    </a:solidFill>
                  </a:tcPr>
                </a:tc>
                <a:extLst>
                  <a:ext uri="{0D108BD9-81ED-4DB2-BD59-A6C34878D82A}">
                    <a16:rowId xmlns:a16="http://schemas.microsoft.com/office/drawing/2014/main" val="10002"/>
                  </a:ext>
                </a:extLst>
              </a:tr>
              <a:tr h="274320">
                <a:tc>
                  <a:txBody>
                    <a:bodyPr/>
                    <a:lstStyle/>
                    <a:p>
                      <a:pPr marL="31750">
                        <a:lnSpc>
                          <a:spcPts val="1975"/>
                        </a:lnSpc>
                        <a:tabLst>
                          <a:tab pos="945515" algn="l"/>
                        </a:tabLst>
                      </a:pPr>
                      <a:r>
                        <a:rPr sz="1800" spc="-5" dirty="0">
                          <a:latin typeface="Trebuchet MS"/>
                          <a:cs typeface="Trebuchet MS"/>
                        </a:rPr>
                        <a:t>244</a:t>
                      </a:r>
                      <a:r>
                        <a:rPr sz="1800" spc="225" dirty="0">
                          <a:latin typeface="Trebuchet MS"/>
                          <a:cs typeface="Trebuchet MS"/>
                        </a:rPr>
                        <a:t> </a:t>
                      </a:r>
                      <a:r>
                        <a:rPr sz="1800" spc="-5" dirty="0">
                          <a:latin typeface="Trebuchet MS"/>
                          <a:cs typeface="Trebuchet MS"/>
                        </a:rPr>
                        <a:t>51	</a:t>
                      </a:r>
                      <a:r>
                        <a:rPr sz="1800" dirty="0">
                          <a:latin typeface="Trebuchet MS"/>
                          <a:cs typeface="Trebuchet MS"/>
                        </a:rPr>
                        <a:t>2</a:t>
                      </a:r>
                      <a:endParaRPr sz="1800">
                        <a:latin typeface="Trebuchet MS"/>
                        <a:cs typeface="Trebuchet MS"/>
                      </a:endParaRPr>
                    </a:p>
                  </a:txBody>
                  <a:tcPr marL="0" marR="0" marT="0" marB="0">
                    <a:solidFill>
                      <a:srgbClr val="ECEBEB"/>
                    </a:solidFill>
                  </a:tcPr>
                </a:tc>
                <a:tc>
                  <a:txBody>
                    <a:bodyPr/>
                    <a:lstStyle/>
                    <a:p>
                      <a:pPr marR="22860" algn="r">
                        <a:lnSpc>
                          <a:spcPts val="1975"/>
                        </a:lnSpc>
                      </a:pPr>
                      <a:r>
                        <a:rPr sz="1800" spc="-5" dirty="0">
                          <a:latin typeface="Trebuchet MS"/>
                          <a:cs typeface="Trebuchet MS"/>
                        </a:rPr>
                        <a:t>880606923</a:t>
                      </a:r>
                      <a:endParaRPr sz="1800">
                        <a:latin typeface="Trebuchet MS"/>
                        <a:cs typeface="Trebuchet MS"/>
                      </a:endParaRPr>
                    </a:p>
                  </a:txBody>
                  <a:tcPr marL="0" marR="0" marT="0" marB="0">
                    <a:solidFill>
                      <a:srgbClr val="ECEBEB"/>
                    </a:solidFill>
                  </a:tcPr>
                </a:tc>
                <a:tc>
                  <a:txBody>
                    <a:bodyPr/>
                    <a:lstStyle/>
                    <a:p>
                      <a:pPr marR="22225" algn="r">
                        <a:lnSpc>
                          <a:spcPts val="1995"/>
                        </a:lnSpc>
                      </a:pPr>
                      <a:r>
                        <a:rPr sz="1800" spc="-5" dirty="0">
                          <a:latin typeface="Trebuchet MS"/>
                          <a:cs typeface="Trebuchet MS"/>
                        </a:rPr>
                        <a:t>2,1</a:t>
                      </a:r>
                      <a:endParaRPr sz="1800">
                        <a:latin typeface="Trebuchet MS"/>
                        <a:cs typeface="Trebuchet MS"/>
                      </a:endParaRPr>
                    </a:p>
                  </a:txBody>
                  <a:tcPr marL="0" marR="0" marT="0" marB="0">
                    <a:solidFill>
                      <a:srgbClr val="ECEBEB"/>
                    </a:solidFill>
                  </a:tcPr>
                </a:tc>
                <a:tc>
                  <a:txBody>
                    <a:bodyPr/>
                    <a:lstStyle/>
                    <a:p>
                      <a:pPr marL="1432560">
                        <a:lnSpc>
                          <a:spcPts val="2025"/>
                        </a:lnSpc>
                        <a:spcBef>
                          <a:spcPts val="35"/>
                        </a:spcBef>
                      </a:pPr>
                      <a:r>
                        <a:rPr sz="1800" dirty="0">
                          <a:latin typeface="Trebuchet MS"/>
                          <a:cs typeface="Trebuchet MS"/>
                        </a:rPr>
                        <a:t>3 </a:t>
                      </a:r>
                      <a:r>
                        <a:rPr sz="1800" spc="-5" dirty="0">
                          <a:latin typeface="Trebuchet MS"/>
                          <a:cs typeface="Trebuchet MS"/>
                        </a:rPr>
                        <a:t>-&gt; 1,</a:t>
                      </a:r>
                      <a:r>
                        <a:rPr sz="1800" spc="-20" dirty="0">
                          <a:latin typeface="Trebuchet MS"/>
                          <a:cs typeface="Trebuchet MS"/>
                        </a:rPr>
                        <a:t> </a:t>
                      </a:r>
                      <a:r>
                        <a:rPr sz="1800" dirty="0">
                          <a:latin typeface="Trebuchet MS"/>
                          <a:cs typeface="Trebuchet MS"/>
                        </a:rPr>
                        <a:t>1</a:t>
                      </a:r>
                      <a:endParaRPr sz="1800">
                        <a:latin typeface="Trebuchet MS"/>
                        <a:cs typeface="Trebuchet MS"/>
                      </a:endParaRPr>
                    </a:p>
                  </a:txBody>
                  <a:tcPr marL="0" marR="0" marT="4445" marB="0">
                    <a:solidFill>
                      <a:srgbClr val="ECEBEB"/>
                    </a:solidFill>
                  </a:tcPr>
                </a:tc>
                <a:tc>
                  <a:txBody>
                    <a:bodyPr/>
                    <a:lstStyle/>
                    <a:p>
                      <a:pPr marR="20320" algn="r">
                        <a:lnSpc>
                          <a:spcPts val="2020"/>
                        </a:lnSpc>
                      </a:pPr>
                      <a:r>
                        <a:rPr sz="1800" spc="-5" dirty="0">
                          <a:latin typeface="Trebuchet MS"/>
                          <a:cs typeface="Trebuchet MS"/>
                        </a:rPr>
                        <a:t>3,</a:t>
                      </a:r>
                      <a:r>
                        <a:rPr sz="1800" spc="-90" dirty="0">
                          <a:latin typeface="Trebuchet MS"/>
                          <a:cs typeface="Trebuchet MS"/>
                        </a:rPr>
                        <a:t> </a:t>
                      </a:r>
                      <a:r>
                        <a:rPr sz="1800" dirty="0">
                          <a:latin typeface="Trebuchet MS"/>
                          <a:cs typeface="Trebuchet MS"/>
                        </a:rPr>
                        <a:t>2</a:t>
                      </a:r>
                      <a:endParaRPr sz="1800">
                        <a:latin typeface="Trebuchet MS"/>
                        <a:cs typeface="Trebuchet MS"/>
                      </a:endParaRPr>
                    </a:p>
                  </a:txBody>
                  <a:tcPr marL="0" marR="0" marT="0" marB="0">
                    <a:solidFill>
                      <a:srgbClr val="ECEBEB"/>
                    </a:solidFill>
                  </a:tcPr>
                </a:tc>
                <a:extLst>
                  <a:ext uri="{0D108BD9-81ED-4DB2-BD59-A6C34878D82A}">
                    <a16:rowId xmlns:a16="http://schemas.microsoft.com/office/drawing/2014/main" val="10003"/>
                  </a:ext>
                </a:extLst>
              </a:tr>
              <a:tr h="273685">
                <a:tc>
                  <a:txBody>
                    <a:bodyPr/>
                    <a:lstStyle/>
                    <a:p>
                      <a:pPr marL="31750">
                        <a:lnSpc>
                          <a:spcPts val="1975"/>
                        </a:lnSpc>
                      </a:pPr>
                      <a:r>
                        <a:rPr sz="1800" spc="-5" dirty="0">
                          <a:latin typeface="Trebuchet MS"/>
                          <a:cs typeface="Trebuchet MS"/>
                        </a:rPr>
                        <a:t>166 346</a:t>
                      </a:r>
                      <a:r>
                        <a:rPr sz="1800" spc="-125" dirty="0">
                          <a:latin typeface="Trebuchet MS"/>
                          <a:cs typeface="Trebuchet MS"/>
                        </a:rPr>
                        <a:t> </a:t>
                      </a:r>
                      <a:r>
                        <a:rPr sz="1800" dirty="0">
                          <a:latin typeface="Trebuchet MS"/>
                          <a:cs typeface="Trebuchet MS"/>
                        </a:rPr>
                        <a:t>1</a:t>
                      </a:r>
                      <a:endParaRPr sz="1800">
                        <a:latin typeface="Trebuchet MS"/>
                        <a:cs typeface="Trebuchet MS"/>
                      </a:endParaRPr>
                    </a:p>
                  </a:txBody>
                  <a:tcPr marL="0" marR="0" marT="0" marB="0">
                    <a:solidFill>
                      <a:srgbClr val="ECEBEB"/>
                    </a:solidFill>
                  </a:tcPr>
                </a:tc>
                <a:tc>
                  <a:txBody>
                    <a:bodyPr/>
                    <a:lstStyle/>
                    <a:p>
                      <a:pPr marR="22860" algn="r">
                        <a:lnSpc>
                          <a:spcPts val="1975"/>
                        </a:lnSpc>
                      </a:pPr>
                      <a:r>
                        <a:rPr sz="1800" spc="-5" dirty="0">
                          <a:latin typeface="Trebuchet MS"/>
                          <a:cs typeface="Trebuchet MS"/>
                        </a:rPr>
                        <a:t>886397596</a:t>
                      </a:r>
                      <a:endParaRPr sz="1800">
                        <a:latin typeface="Trebuchet MS"/>
                        <a:cs typeface="Trebuchet MS"/>
                      </a:endParaRPr>
                    </a:p>
                  </a:txBody>
                  <a:tcPr marL="0" marR="0" marT="0" marB="0">
                    <a:solidFill>
                      <a:srgbClr val="ECEBEB"/>
                    </a:solidFill>
                  </a:tcPr>
                </a:tc>
                <a:tc>
                  <a:txBody>
                    <a:bodyPr/>
                    <a:lstStyle/>
                    <a:p>
                      <a:pPr marR="22225" algn="r">
                        <a:lnSpc>
                          <a:spcPts val="1995"/>
                        </a:lnSpc>
                      </a:pPr>
                      <a:r>
                        <a:rPr sz="1800" spc="-5" dirty="0">
                          <a:latin typeface="Trebuchet MS"/>
                          <a:cs typeface="Trebuchet MS"/>
                        </a:rPr>
                        <a:t>1,1</a:t>
                      </a:r>
                      <a:endParaRPr sz="1800">
                        <a:latin typeface="Trebuchet MS"/>
                        <a:cs typeface="Trebuchet MS"/>
                      </a:endParaRPr>
                    </a:p>
                  </a:txBody>
                  <a:tcPr marL="0" marR="0" marT="0" marB="0">
                    <a:solidFill>
                      <a:srgbClr val="ECEBEB"/>
                    </a:solidFill>
                  </a:tcPr>
                </a:tc>
                <a:tc>
                  <a:txBody>
                    <a:bodyPr/>
                    <a:lstStyle/>
                    <a:p>
                      <a:pPr marL="1432560">
                        <a:lnSpc>
                          <a:spcPts val="2025"/>
                        </a:lnSpc>
                        <a:spcBef>
                          <a:spcPts val="30"/>
                        </a:spcBef>
                      </a:pPr>
                      <a:r>
                        <a:rPr sz="1800" dirty="0">
                          <a:latin typeface="Trebuchet MS"/>
                          <a:cs typeface="Trebuchet MS"/>
                        </a:rPr>
                        <a:t>4 </a:t>
                      </a:r>
                      <a:r>
                        <a:rPr sz="1800" spc="-5" dirty="0">
                          <a:latin typeface="Trebuchet MS"/>
                          <a:cs typeface="Trebuchet MS"/>
                        </a:rPr>
                        <a:t>-&gt;</a:t>
                      </a:r>
                      <a:r>
                        <a:rPr sz="1800" spc="-15" dirty="0">
                          <a:latin typeface="Trebuchet MS"/>
                          <a:cs typeface="Trebuchet MS"/>
                        </a:rPr>
                        <a:t> </a:t>
                      </a:r>
                      <a:r>
                        <a:rPr sz="1800" dirty="0">
                          <a:latin typeface="Trebuchet MS"/>
                          <a:cs typeface="Trebuchet MS"/>
                        </a:rPr>
                        <a:t>1</a:t>
                      </a:r>
                      <a:endParaRPr sz="1800">
                        <a:latin typeface="Trebuchet MS"/>
                        <a:cs typeface="Trebuchet MS"/>
                      </a:endParaRPr>
                    </a:p>
                  </a:txBody>
                  <a:tcPr marL="0" marR="0" marT="3810" marB="0">
                    <a:solidFill>
                      <a:srgbClr val="ECEBEB"/>
                    </a:solidFill>
                  </a:tcPr>
                </a:tc>
                <a:tc>
                  <a:txBody>
                    <a:bodyPr/>
                    <a:lstStyle/>
                    <a:p>
                      <a:pPr marR="20320" algn="r">
                        <a:lnSpc>
                          <a:spcPts val="2020"/>
                        </a:lnSpc>
                      </a:pPr>
                      <a:r>
                        <a:rPr sz="1800" spc="-5" dirty="0">
                          <a:latin typeface="Trebuchet MS"/>
                          <a:cs typeface="Trebuchet MS"/>
                        </a:rPr>
                        <a:t>4,</a:t>
                      </a:r>
                      <a:r>
                        <a:rPr sz="1800" spc="-90" dirty="0">
                          <a:latin typeface="Trebuchet MS"/>
                          <a:cs typeface="Trebuchet MS"/>
                        </a:rPr>
                        <a:t> </a:t>
                      </a:r>
                      <a:r>
                        <a:rPr sz="1800" dirty="0">
                          <a:latin typeface="Trebuchet MS"/>
                          <a:cs typeface="Trebuchet MS"/>
                        </a:rPr>
                        <a:t>1</a:t>
                      </a:r>
                      <a:endParaRPr sz="1800">
                        <a:latin typeface="Trebuchet MS"/>
                        <a:cs typeface="Trebuchet MS"/>
                      </a:endParaRPr>
                    </a:p>
                  </a:txBody>
                  <a:tcPr marL="0" marR="0" marT="0" marB="0">
                    <a:solidFill>
                      <a:srgbClr val="ECEBEB"/>
                    </a:solidFill>
                  </a:tcPr>
                </a:tc>
                <a:extLst>
                  <a:ext uri="{0D108BD9-81ED-4DB2-BD59-A6C34878D82A}">
                    <a16:rowId xmlns:a16="http://schemas.microsoft.com/office/drawing/2014/main" val="10004"/>
                  </a:ext>
                </a:extLst>
              </a:tr>
              <a:tr h="261620">
                <a:tc>
                  <a:txBody>
                    <a:bodyPr/>
                    <a:lstStyle/>
                    <a:p>
                      <a:pPr marL="31750">
                        <a:lnSpc>
                          <a:spcPts val="1964"/>
                        </a:lnSpc>
                      </a:pPr>
                      <a:r>
                        <a:rPr sz="1800" spc="-10" dirty="0">
                          <a:latin typeface="Trebuchet MS"/>
                          <a:cs typeface="Trebuchet MS"/>
                        </a:rPr>
                        <a:t>186 474</a:t>
                      </a:r>
                      <a:r>
                        <a:rPr sz="1800" spc="-105" dirty="0">
                          <a:latin typeface="Trebuchet MS"/>
                          <a:cs typeface="Trebuchet MS"/>
                        </a:rPr>
                        <a:t> </a:t>
                      </a:r>
                      <a:r>
                        <a:rPr sz="1800" dirty="0">
                          <a:latin typeface="Trebuchet MS"/>
                          <a:cs typeface="Trebuchet MS"/>
                        </a:rPr>
                        <a:t>4</a:t>
                      </a:r>
                      <a:endParaRPr sz="1800">
                        <a:latin typeface="Trebuchet MS"/>
                        <a:cs typeface="Trebuchet MS"/>
                      </a:endParaRPr>
                    </a:p>
                  </a:txBody>
                  <a:tcPr marL="0" marR="0" marT="0" marB="0">
                    <a:solidFill>
                      <a:srgbClr val="ECEBEB"/>
                    </a:solidFill>
                  </a:tcPr>
                </a:tc>
                <a:tc>
                  <a:txBody>
                    <a:bodyPr/>
                    <a:lstStyle/>
                    <a:p>
                      <a:pPr marR="22860" algn="r">
                        <a:lnSpc>
                          <a:spcPts val="1964"/>
                        </a:lnSpc>
                      </a:pPr>
                      <a:r>
                        <a:rPr sz="1800" spc="-5" dirty="0">
                          <a:latin typeface="Trebuchet MS"/>
                          <a:cs typeface="Trebuchet MS"/>
                        </a:rPr>
                        <a:t>884182806</a:t>
                      </a:r>
                      <a:endParaRPr sz="1800">
                        <a:latin typeface="Trebuchet MS"/>
                        <a:cs typeface="Trebuchet MS"/>
                      </a:endParaRPr>
                    </a:p>
                  </a:txBody>
                  <a:tcPr marL="0" marR="0" marT="0" marB="0">
                    <a:solidFill>
                      <a:srgbClr val="ECEBEB"/>
                    </a:solidFill>
                  </a:tcPr>
                </a:tc>
                <a:tc>
                  <a:txBody>
                    <a:bodyPr/>
                    <a:lstStyle/>
                    <a:p>
                      <a:pPr marR="22225" algn="r">
                        <a:lnSpc>
                          <a:spcPts val="1964"/>
                        </a:lnSpc>
                      </a:pPr>
                      <a:r>
                        <a:rPr sz="1800" spc="-5" dirty="0">
                          <a:latin typeface="Trebuchet MS"/>
                          <a:cs typeface="Trebuchet MS"/>
                        </a:rPr>
                        <a:t>4,1</a:t>
                      </a:r>
                      <a:endParaRPr sz="1800">
                        <a:latin typeface="Trebuchet MS"/>
                        <a:cs typeface="Trebuchet MS"/>
                      </a:endParaRPr>
                    </a:p>
                  </a:txBody>
                  <a:tcPr marL="0" marR="0" marT="0" marB="0">
                    <a:solidFill>
                      <a:srgbClr val="ECEBEB"/>
                    </a:solidFill>
                  </a:tcPr>
                </a:tc>
                <a:tc>
                  <a:txBody>
                    <a:bodyPr/>
                    <a:lstStyle/>
                    <a:p>
                      <a:pPr>
                        <a:lnSpc>
                          <a:spcPct val="100000"/>
                        </a:lnSpc>
                      </a:pPr>
                      <a:endParaRPr sz="1600">
                        <a:latin typeface="Times New Roman"/>
                        <a:cs typeface="Times New Roman"/>
                      </a:endParaRPr>
                    </a:p>
                  </a:txBody>
                  <a:tcPr marL="0" marR="0" marT="0" marB="0">
                    <a:solidFill>
                      <a:srgbClr val="ECEBEB"/>
                    </a:solidFill>
                  </a:tcPr>
                </a:tc>
                <a:tc>
                  <a:txBody>
                    <a:bodyPr/>
                    <a:lstStyle/>
                    <a:p>
                      <a:pPr>
                        <a:lnSpc>
                          <a:spcPct val="100000"/>
                        </a:lnSpc>
                      </a:pPr>
                      <a:endParaRPr sz="1600">
                        <a:latin typeface="Times New Roman"/>
                        <a:cs typeface="Times New Roman"/>
                      </a:endParaRPr>
                    </a:p>
                  </a:txBody>
                  <a:tcPr marL="0" marR="0" marT="0" marB="0">
                    <a:solidFill>
                      <a:srgbClr val="ECEBEB"/>
                    </a:solidFill>
                  </a:tcPr>
                </a:tc>
                <a:extLst>
                  <a:ext uri="{0D108BD9-81ED-4DB2-BD59-A6C34878D82A}">
                    <a16:rowId xmlns:a16="http://schemas.microsoft.com/office/drawing/2014/main" val="10005"/>
                  </a:ext>
                </a:extLst>
              </a:tr>
              <a:tr h="271145">
                <a:tc>
                  <a:txBody>
                    <a:bodyPr/>
                    <a:lstStyle/>
                    <a:p>
                      <a:pPr marL="31750">
                        <a:lnSpc>
                          <a:spcPts val="2035"/>
                        </a:lnSpc>
                      </a:pPr>
                      <a:r>
                        <a:rPr sz="1800" spc="-5" dirty="0">
                          <a:latin typeface="Trebuchet MS"/>
                          <a:cs typeface="Trebuchet MS"/>
                        </a:rPr>
                        <a:t>186 265</a:t>
                      </a:r>
                      <a:r>
                        <a:rPr sz="1800" spc="-125" dirty="0">
                          <a:latin typeface="Trebuchet MS"/>
                          <a:cs typeface="Trebuchet MS"/>
                        </a:rPr>
                        <a:t> </a:t>
                      </a:r>
                      <a:r>
                        <a:rPr sz="1800" dirty="0">
                          <a:latin typeface="Trebuchet MS"/>
                          <a:cs typeface="Trebuchet MS"/>
                        </a:rPr>
                        <a:t>2</a:t>
                      </a:r>
                      <a:endParaRPr sz="1800">
                        <a:latin typeface="Trebuchet MS"/>
                        <a:cs typeface="Trebuchet MS"/>
                      </a:endParaRPr>
                    </a:p>
                  </a:txBody>
                  <a:tcPr marL="0" marR="0" marT="0" marB="0">
                    <a:solidFill>
                      <a:srgbClr val="ECEBEB"/>
                    </a:solidFill>
                  </a:tcPr>
                </a:tc>
                <a:tc>
                  <a:txBody>
                    <a:bodyPr/>
                    <a:lstStyle/>
                    <a:p>
                      <a:pPr marR="22860" algn="r">
                        <a:lnSpc>
                          <a:spcPts val="2035"/>
                        </a:lnSpc>
                      </a:pPr>
                      <a:r>
                        <a:rPr sz="1800" spc="-5" dirty="0">
                          <a:latin typeface="Trebuchet MS"/>
                          <a:cs typeface="Trebuchet MS"/>
                        </a:rPr>
                        <a:t>881171488</a:t>
                      </a:r>
                      <a:endParaRPr sz="1800">
                        <a:latin typeface="Trebuchet MS"/>
                        <a:cs typeface="Trebuchet MS"/>
                      </a:endParaRPr>
                    </a:p>
                  </a:txBody>
                  <a:tcPr marL="0" marR="0" marT="0" marB="0">
                    <a:solidFill>
                      <a:srgbClr val="ECEBEB"/>
                    </a:solidFill>
                  </a:tcPr>
                </a:tc>
                <a:tc>
                  <a:txBody>
                    <a:bodyPr/>
                    <a:lstStyle/>
                    <a:p>
                      <a:pPr marR="22225" algn="r">
                        <a:lnSpc>
                          <a:spcPts val="2035"/>
                        </a:lnSpc>
                      </a:pPr>
                      <a:r>
                        <a:rPr sz="1800" spc="-5" dirty="0">
                          <a:latin typeface="Trebuchet MS"/>
                          <a:cs typeface="Trebuchet MS"/>
                        </a:rPr>
                        <a:t>2,1</a:t>
                      </a:r>
                      <a:endParaRPr sz="1800" dirty="0">
                        <a:latin typeface="Trebuchet MS"/>
                        <a:cs typeface="Trebuchet MS"/>
                      </a:endParaRPr>
                    </a:p>
                  </a:txBody>
                  <a:tcPr marL="0" marR="0" marT="0" marB="0">
                    <a:solidFill>
                      <a:srgbClr val="ECEBEB"/>
                    </a:solidFill>
                  </a:tcPr>
                </a:tc>
                <a:tc>
                  <a:txBody>
                    <a:bodyPr/>
                    <a:lstStyle/>
                    <a:p>
                      <a:pPr>
                        <a:lnSpc>
                          <a:spcPct val="100000"/>
                        </a:lnSpc>
                      </a:pPr>
                      <a:endParaRPr sz="1600">
                        <a:latin typeface="Times New Roman"/>
                        <a:cs typeface="Times New Roman"/>
                      </a:endParaRPr>
                    </a:p>
                  </a:txBody>
                  <a:tcPr marL="0" marR="0" marT="0" marB="0">
                    <a:solidFill>
                      <a:srgbClr val="ECEBEB"/>
                    </a:solidFill>
                  </a:tcPr>
                </a:tc>
                <a:tc>
                  <a:txBody>
                    <a:bodyPr/>
                    <a:lstStyle/>
                    <a:p>
                      <a:pPr>
                        <a:lnSpc>
                          <a:spcPct val="100000"/>
                        </a:lnSpc>
                      </a:pPr>
                      <a:endParaRPr sz="1600" dirty="0">
                        <a:latin typeface="Times New Roman"/>
                        <a:cs typeface="Times New Roman"/>
                      </a:endParaRPr>
                    </a:p>
                  </a:txBody>
                  <a:tcPr marL="0" marR="0" marT="0" marB="0">
                    <a:solidFill>
                      <a:srgbClr val="ECEBEB"/>
                    </a:solid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353859292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pc="-35" dirty="0"/>
              <a:t>Writing </a:t>
            </a:r>
            <a:r>
              <a:rPr lang="en-US" spc="-5" dirty="0"/>
              <a:t>the</a:t>
            </a:r>
            <a:r>
              <a:rPr lang="en-US" spc="-30" dirty="0"/>
              <a:t> </a:t>
            </a:r>
            <a:r>
              <a:rPr lang="en-US" spc="-5" dirty="0"/>
              <a:t>Mapper</a:t>
            </a:r>
            <a:endParaRPr lang="en-US" dirty="0"/>
          </a:p>
        </p:txBody>
      </p:sp>
      <p:sp>
        <p:nvSpPr>
          <p:cNvPr id="3" name="Footer Placeholder 2"/>
          <p:cNvSpPr>
            <a:spLocks noGrp="1"/>
          </p:cNvSpPr>
          <p:nvPr>
            <p:ph type="ftr" sz="quarter" idx="11"/>
          </p:nvPr>
        </p:nvSpPr>
        <p:spPr/>
        <p:txBody>
          <a:bodyPr/>
          <a:lstStyle/>
          <a:p>
            <a:r>
              <a:rPr lang="sk-SK" dirty="0"/>
              <a:t>CSP554</a:t>
            </a:r>
            <a:r>
              <a:rPr lang="en-US" dirty="0"/>
              <a:t> Module 03b</a:t>
            </a:r>
          </a:p>
        </p:txBody>
      </p:sp>
      <p:sp>
        <p:nvSpPr>
          <p:cNvPr id="4" name="Slide Number Placeholder 3"/>
          <p:cNvSpPr>
            <a:spLocks noGrp="1"/>
          </p:cNvSpPr>
          <p:nvPr>
            <p:ph type="sldNum" sz="quarter" idx="12"/>
          </p:nvPr>
        </p:nvSpPr>
        <p:spPr/>
        <p:txBody>
          <a:bodyPr/>
          <a:lstStyle/>
          <a:p>
            <a:fld id="{9AA7C465-8597-4488-B68C-958448427716}" type="slidenum">
              <a:rPr lang="en-US" smtClean="0"/>
              <a:t>51</a:t>
            </a:fld>
            <a:endParaRPr lang="en-US" dirty="0"/>
          </a:p>
        </p:txBody>
      </p:sp>
      <p:sp>
        <p:nvSpPr>
          <p:cNvPr id="5" name="object 3"/>
          <p:cNvSpPr txBox="1"/>
          <p:nvPr/>
        </p:nvSpPr>
        <p:spPr>
          <a:xfrm>
            <a:off x="152400" y="1898332"/>
            <a:ext cx="3939540" cy="300355"/>
          </a:xfrm>
          <a:prstGeom prst="rect">
            <a:avLst/>
          </a:prstGeom>
        </p:spPr>
        <p:txBody>
          <a:bodyPr vert="horz" wrap="square" lIns="0" tIns="12700" rIns="0" bIns="0" rtlCol="0">
            <a:spAutoFit/>
          </a:bodyPr>
          <a:lstStyle/>
          <a:p>
            <a:pPr marL="12700">
              <a:spcBef>
                <a:spcPts val="100"/>
              </a:spcBef>
            </a:pPr>
            <a:r>
              <a:rPr spc="-5" dirty="0">
                <a:solidFill>
                  <a:prstClr val="black"/>
                </a:solidFill>
                <a:latin typeface="Trebuchet MS"/>
                <a:cs typeface="Trebuchet MS"/>
              </a:rPr>
              <a:t>USER ID|MOVIE</a:t>
            </a:r>
            <a:r>
              <a:rPr spc="-65" dirty="0">
                <a:solidFill>
                  <a:prstClr val="black"/>
                </a:solidFill>
                <a:latin typeface="Trebuchet MS"/>
                <a:cs typeface="Trebuchet MS"/>
              </a:rPr>
              <a:t> </a:t>
            </a:r>
            <a:r>
              <a:rPr spc="-25" dirty="0">
                <a:solidFill>
                  <a:prstClr val="black"/>
                </a:solidFill>
                <a:latin typeface="Trebuchet MS"/>
                <a:cs typeface="Trebuchet MS"/>
              </a:rPr>
              <a:t>ID|RATING|TIMESTAMP</a:t>
            </a:r>
            <a:endParaRPr dirty="0">
              <a:solidFill>
                <a:prstClr val="black"/>
              </a:solidFill>
              <a:latin typeface="Trebuchet MS"/>
              <a:cs typeface="Trebuchet MS"/>
            </a:endParaRPr>
          </a:p>
        </p:txBody>
      </p:sp>
      <p:sp>
        <p:nvSpPr>
          <p:cNvPr id="6" name="object 4"/>
          <p:cNvSpPr/>
          <p:nvPr/>
        </p:nvSpPr>
        <p:spPr>
          <a:xfrm>
            <a:off x="3073145" y="2843657"/>
            <a:ext cx="1154430" cy="213360"/>
          </a:xfrm>
          <a:custGeom>
            <a:avLst/>
            <a:gdLst/>
            <a:ahLst/>
            <a:cxnLst/>
            <a:rect l="l" t="t" r="r" b="b"/>
            <a:pathLst>
              <a:path w="1154429" h="213360">
                <a:moveTo>
                  <a:pt x="1084691" y="70992"/>
                </a:moveTo>
                <a:lnTo>
                  <a:pt x="976376" y="70992"/>
                </a:lnTo>
                <a:lnTo>
                  <a:pt x="976630" y="106552"/>
                </a:lnTo>
                <a:lnTo>
                  <a:pt x="941007" y="106793"/>
                </a:lnTo>
                <a:lnTo>
                  <a:pt x="941705" y="213359"/>
                </a:lnTo>
                <a:lnTo>
                  <a:pt x="1154430" y="105282"/>
                </a:lnTo>
                <a:lnTo>
                  <a:pt x="1084691" y="70992"/>
                </a:lnTo>
                <a:close/>
              </a:path>
              <a:path w="1154429" h="213360">
                <a:moveTo>
                  <a:pt x="940774" y="71233"/>
                </a:moveTo>
                <a:lnTo>
                  <a:pt x="0" y="77596"/>
                </a:lnTo>
                <a:lnTo>
                  <a:pt x="254" y="113156"/>
                </a:lnTo>
                <a:lnTo>
                  <a:pt x="941007" y="106793"/>
                </a:lnTo>
                <a:lnTo>
                  <a:pt x="940774" y="71233"/>
                </a:lnTo>
                <a:close/>
              </a:path>
              <a:path w="1154429" h="213360">
                <a:moveTo>
                  <a:pt x="976376" y="70992"/>
                </a:moveTo>
                <a:lnTo>
                  <a:pt x="940774" y="71233"/>
                </a:lnTo>
                <a:lnTo>
                  <a:pt x="941007" y="106793"/>
                </a:lnTo>
                <a:lnTo>
                  <a:pt x="976630" y="106552"/>
                </a:lnTo>
                <a:lnTo>
                  <a:pt x="976376" y="70992"/>
                </a:lnTo>
                <a:close/>
              </a:path>
              <a:path w="1154429" h="213360">
                <a:moveTo>
                  <a:pt x="940308" y="0"/>
                </a:moveTo>
                <a:lnTo>
                  <a:pt x="940774" y="71233"/>
                </a:lnTo>
                <a:lnTo>
                  <a:pt x="1084691" y="70992"/>
                </a:lnTo>
                <a:lnTo>
                  <a:pt x="940308" y="0"/>
                </a:lnTo>
                <a:close/>
              </a:path>
            </a:pathLst>
          </a:custGeom>
          <a:solidFill>
            <a:srgbClr val="F3C72D"/>
          </a:solidFill>
        </p:spPr>
        <p:txBody>
          <a:bodyPr wrap="square" lIns="0" tIns="0" rIns="0" bIns="0" rtlCol="0"/>
          <a:lstStyle/>
          <a:p>
            <a:endParaRPr>
              <a:solidFill>
                <a:prstClr val="black"/>
              </a:solidFill>
              <a:latin typeface="Calibri"/>
            </a:endParaRPr>
          </a:p>
        </p:txBody>
      </p:sp>
      <p:sp>
        <p:nvSpPr>
          <p:cNvPr id="7" name="object 5"/>
          <p:cNvSpPr/>
          <p:nvPr/>
        </p:nvSpPr>
        <p:spPr>
          <a:xfrm>
            <a:off x="5046725" y="2826257"/>
            <a:ext cx="969644" cy="213360"/>
          </a:xfrm>
          <a:custGeom>
            <a:avLst/>
            <a:gdLst/>
            <a:ahLst/>
            <a:cxnLst/>
            <a:rect l="l" t="t" r="r" b="b"/>
            <a:pathLst>
              <a:path w="969645" h="213360">
                <a:moveTo>
                  <a:pt x="899490" y="70738"/>
                </a:moveTo>
                <a:lnTo>
                  <a:pt x="791210" y="70738"/>
                </a:lnTo>
                <a:lnTo>
                  <a:pt x="791464" y="106299"/>
                </a:lnTo>
                <a:lnTo>
                  <a:pt x="755903" y="106590"/>
                </a:lnTo>
                <a:lnTo>
                  <a:pt x="756793" y="213359"/>
                </a:lnTo>
                <a:lnTo>
                  <a:pt x="969264" y="104901"/>
                </a:lnTo>
                <a:lnTo>
                  <a:pt x="899490" y="70738"/>
                </a:lnTo>
                <a:close/>
              </a:path>
              <a:path w="969645" h="213360">
                <a:moveTo>
                  <a:pt x="755606" y="71030"/>
                </a:moveTo>
                <a:lnTo>
                  <a:pt x="0" y="77215"/>
                </a:lnTo>
                <a:lnTo>
                  <a:pt x="254" y="112775"/>
                </a:lnTo>
                <a:lnTo>
                  <a:pt x="755903" y="106590"/>
                </a:lnTo>
                <a:lnTo>
                  <a:pt x="755606" y="71030"/>
                </a:lnTo>
                <a:close/>
              </a:path>
              <a:path w="969645" h="213360">
                <a:moveTo>
                  <a:pt x="791210" y="70738"/>
                </a:moveTo>
                <a:lnTo>
                  <a:pt x="755606" y="71030"/>
                </a:lnTo>
                <a:lnTo>
                  <a:pt x="755903" y="106590"/>
                </a:lnTo>
                <a:lnTo>
                  <a:pt x="791464" y="106299"/>
                </a:lnTo>
                <a:lnTo>
                  <a:pt x="791210" y="70738"/>
                </a:lnTo>
                <a:close/>
              </a:path>
              <a:path w="969645" h="213360">
                <a:moveTo>
                  <a:pt x="755015" y="0"/>
                </a:moveTo>
                <a:lnTo>
                  <a:pt x="755606" y="71030"/>
                </a:lnTo>
                <a:lnTo>
                  <a:pt x="899490" y="70738"/>
                </a:lnTo>
                <a:lnTo>
                  <a:pt x="755015" y="0"/>
                </a:lnTo>
                <a:close/>
              </a:path>
            </a:pathLst>
          </a:custGeom>
          <a:solidFill>
            <a:srgbClr val="F3C72D"/>
          </a:solidFill>
        </p:spPr>
        <p:txBody>
          <a:bodyPr wrap="square" lIns="0" tIns="0" rIns="0" bIns="0" rtlCol="0"/>
          <a:lstStyle/>
          <a:p>
            <a:endParaRPr>
              <a:solidFill>
                <a:prstClr val="black"/>
              </a:solidFill>
              <a:latin typeface="Calibri"/>
            </a:endParaRPr>
          </a:p>
        </p:txBody>
      </p:sp>
      <p:sp>
        <p:nvSpPr>
          <p:cNvPr id="8" name="object 6"/>
          <p:cNvSpPr/>
          <p:nvPr/>
        </p:nvSpPr>
        <p:spPr>
          <a:xfrm>
            <a:off x="7580883" y="2848355"/>
            <a:ext cx="784860" cy="213360"/>
          </a:xfrm>
          <a:custGeom>
            <a:avLst/>
            <a:gdLst/>
            <a:ahLst/>
            <a:cxnLst/>
            <a:rect l="l" t="t" r="r" b="b"/>
            <a:pathLst>
              <a:path w="784859" h="213360">
                <a:moveTo>
                  <a:pt x="719320" y="70104"/>
                </a:moveTo>
                <a:lnTo>
                  <a:pt x="606171" y="70104"/>
                </a:lnTo>
                <a:lnTo>
                  <a:pt x="607186" y="105664"/>
                </a:lnTo>
                <a:lnTo>
                  <a:pt x="571628" y="106677"/>
                </a:lnTo>
                <a:lnTo>
                  <a:pt x="574675" y="213233"/>
                </a:lnTo>
                <a:lnTo>
                  <a:pt x="784859" y="100584"/>
                </a:lnTo>
                <a:lnTo>
                  <a:pt x="719320" y="70104"/>
                </a:lnTo>
                <a:close/>
              </a:path>
              <a:path w="784859" h="213360">
                <a:moveTo>
                  <a:pt x="570612" y="71117"/>
                </a:moveTo>
                <a:lnTo>
                  <a:pt x="0" y="87376"/>
                </a:lnTo>
                <a:lnTo>
                  <a:pt x="1015" y="122936"/>
                </a:lnTo>
                <a:lnTo>
                  <a:pt x="571628" y="106677"/>
                </a:lnTo>
                <a:lnTo>
                  <a:pt x="570612" y="71117"/>
                </a:lnTo>
                <a:close/>
              </a:path>
              <a:path w="784859" h="213360">
                <a:moveTo>
                  <a:pt x="606171" y="70104"/>
                </a:moveTo>
                <a:lnTo>
                  <a:pt x="570612" y="71117"/>
                </a:lnTo>
                <a:lnTo>
                  <a:pt x="571628" y="106677"/>
                </a:lnTo>
                <a:lnTo>
                  <a:pt x="607186" y="105664"/>
                </a:lnTo>
                <a:lnTo>
                  <a:pt x="606171" y="70104"/>
                </a:lnTo>
                <a:close/>
              </a:path>
              <a:path w="784859" h="213360">
                <a:moveTo>
                  <a:pt x="568578" y="0"/>
                </a:moveTo>
                <a:lnTo>
                  <a:pt x="570612" y="71117"/>
                </a:lnTo>
                <a:lnTo>
                  <a:pt x="606171" y="70104"/>
                </a:lnTo>
                <a:lnTo>
                  <a:pt x="719320" y="70104"/>
                </a:lnTo>
                <a:lnTo>
                  <a:pt x="568578" y="0"/>
                </a:lnTo>
                <a:close/>
              </a:path>
            </a:pathLst>
          </a:custGeom>
          <a:solidFill>
            <a:srgbClr val="F3C72D"/>
          </a:solidFill>
        </p:spPr>
        <p:txBody>
          <a:bodyPr wrap="square" lIns="0" tIns="0" rIns="0" bIns="0" rtlCol="0"/>
          <a:lstStyle/>
          <a:p>
            <a:endParaRPr>
              <a:solidFill>
                <a:prstClr val="black"/>
              </a:solidFill>
              <a:latin typeface="Calibri"/>
            </a:endParaRPr>
          </a:p>
        </p:txBody>
      </p:sp>
      <p:graphicFrame>
        <p:nvGraphicFramePr>
          <p:cNvPr id="9" name="object 7"/>
          <p:cNvGraphicFramePr>
            <a:graphicFrameLocks noGrp="1"/>
          </p:cNvGraphicFramePr>
          <p:nvPr>
            <p:extLst>
              <p:ext uri="{D42A27DB-BD31-4B8C-83A1-F6EECF244321}">
                <p14:modId xmlns:p14="http://schemas.microsoft.com/office/powerpoint/2010/main" val="1633596842"/>
              </p:ext>
            </p:extLst>
          </p:nvPr>
        </p:nvGraphicFramePr>
        <p:xfrm>
          <a:off x="410591" y="2199876"/>
          <a:ext cx="8477249" cy="1914970"/>
        </p:xfrm>
        <a:graphic>
          <a:graphicData uri="http://schemas.openxmlformats.org/drawingml/2006/table">
            <a:tbl>
              <a:tblPr firstRow="1" bandRow="1"/>
              <a:tblGrid>
                <a:gridCol w="1235075">
                  <a:extLst>
                    <a:ext uri="{9D8B030D-6E8A-4147-A177-3AD203B41FA5}">
                      <a16:colId xmlns:a16="http://schemas.microsoft.com/office/drawing/2014/main" val="20000"/>
                    </a:ext>
                  </a:extLst>
                </a:gridCol>
                <a:gridCol w="1275080">
                  <a:extLst>
                    <a:ext uri="{9D8B030D-6E8A-4147-A177-3AD203B41FA5}">
                      <a16:colId xmlns:a16="http://schemas.microsoft.com/office/drawing/2014/main" val="20001"/>
                    </a:ext>
                  </a:extLst>
                </a:gridCol>
                <a:gridCol w="1756410">
                  <a:extLst>
                    <a:ext uri="{9D8B030D-6E8A-4147-A177-3AD203B41FA5}">
                      <a16:colId xmlns:a16="http://schemas.microsoft.com/office/drawing/2014/main" val="20002"/>
                    </a:ext>
                  </a:extLst>
                </a:gridCol>
                <a:gridCol w="3035300">
                  <a:extLst>
                    <a:ext uri="{9D8B030D-6E8A-4147-A177-3AD203B41FA5}">
                      <a16:colId xmlns:a16="http://schemas.microsoft.com/office/drawing/2014/main" val="20003"/>
                    </a:ext>
                  </a:extLst>
                </a:gridCol>
                <a:gridCol w="1175384">
                  <a:extLst>
                    <a:ext uri="{9D8B030D-6E8A-4147-A177-3AD203B41FA5}">
                      <a16:colId xmlns:a16="http://schemas.microsoft.com/office/drawing/2014/main" val="20004"/>
                    </a:ext>
                  </a:extLst>
                </a:gridCol>
              </a:tblGrid>
              <a:tr h="267970">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31750">
                        <a:lnSpc>
                          <a:spcPts val="2010"/>
                        </a:lnSpc>
                      </a:pPr>
                      <a:r>
                        <a:rPr sz="1800" spc="-5" dirty="0">
                          <a:latin typeface="Trebuchet MS"/>
                          <a:cs typeface="Trebuchet MS"/>
                        </a:rPr>
                        <a:t>196 242</a:t>
                      </a:r>
                      <a:r>
                        <a:rPr sz="1800" spc="-125" dirty="0">
                          <a:latin typeface="Trebuchet MS"/>
                          <a:cs typeface="Trebuchet MS"/>
                        </a:rPr>
                        <a:t> </a:t>
                      </a:r>
                      <a:r>
                        <a:rPr sz="1800" dirty="0">
                          <a:latin typeface="Trebuchet MS"/>
                          <a:cs typeface="Trebuchet MS"/>
                        </a:rPr>
                        <a:t>3</a:t>
                      </a:r>
                      <a:endParaRPr sz="1800">
                        <a:latin typeface="Trebuchet MS"/>
                        <a:cs typeface="Trebuchet MS"/>
                      </a:endParaRPr>
                    </a:p>
                  </a:txBody>
                  <a:tcPr marL="0" marR="0" marT="0" marB="0">
                    <a:lnL>
                      <a:noFill/>
                    </a:lnL>
                    <a:lnR>
                      <a:noFill/>
                    </a:lnR>
                    <a:lnT>
                      <a:noFill/>
                    </a:lnT>
                    <a:lnB>
                      <a:noFill/>
                    </a:lnB>
                    <a:lnTlToBr w="12700" cmpd="sng">
                      <a:noFill/>
                      <a:prstDash val="solid"/>
                    </a:lnTlToBr>
                    <a:lnBlToTr w="12700" cmpd="sng">
                      <a:noFill/>
                      <a:prstDash val="solid"/>
                    </a:lnBlToTr>
                    <a:solidFill>
                      <a:srgbClr val="ECEBEB"/>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R="24130" algn="r">
                        <a:lnSpc>
                          <a:spcPts val="2010"/>
                        </a:lnSpc>
                      </a:pPr>
                      <a:r>
                        <a:rPr sz="1800" spc="-5" dirty="0">
                          <a:latin typeface="Trebuchet MS"/>
                          <a:cs typeface="Trebuchet MS"/>
                        </a:rPr>
                        <a:t>881250949</a:t>
                      </a:r>
                      <a:endParaRPr sz="1800">
                        <a:latin typeface="Trebuchet MS"/>
                        <a:cs typeface="Trebuchet MS"/>
                      </a:endParaRPr>
                    </a:p>
                  </a:txBody>
                  <a:tcPr marL="0" marR="0" marT="0" marB="0">
                    <a:lnL>
                      <a:noFill/>
                    </a:lnL>
                    <a:lnR>
                      <a:noFill/>
                    </a:lnR>
                    <a:lnT>
                      <a:noFill/>
                    </a:lnT>
                    <a:lnB>
                      <a:noFill/>
                    </a:lnB>
                    <a:lnTlToBr w="12700" cmpd="sng">
                      <a:noFill/>
                      <a:prstDash val="solid"/>
                    </a:lnTlToBr>
                    <a:lnBlToTr w="12700" cmpd="sng">
                      <a:noFill/>
                      <a:prstDash val="solid"/>
                    </a:lnBlToTr>
                    <a:solidFill>
                      <a:srgbClr val="ECEBEB"/>
                    </a:solidFill>
                  </a:tcPr>
                </a:tc>
                <a:tc gridSpan="3">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1400810">
                        <a:lnSpc>
                          <a:spcPts val="1350"/>
                        </a:lnSpc>
                        <a:spcBef>
                          <a:spcPts val="660"/>
                        </a:spcBef>
                        <a:tabLst>
                          <a:tab pos="2270125" algn="l"/>
                        </a:tabLst>
                      </a:pPr>
                      <a:r>
                        <a:rPr sz="2700" spc="-7" baseline="23148" dirty="0">
                          <a:latin typeface="Trebuchet MS"/>
                          <a:cs typeface="Trebuchet MS"/>
                        </a:rPr>
                        <a:t>3,1	</a:t>
                      </a:r>
                      <a:r>
                        <a:rPr sz="1800" spc="-5" dirty="0">
                          <a:latin typeface="Trebuchet MS"/>
                          <a:cs typeface="Trebuchet MS"/>
                        </a:rPr>
                        <a:t>Shuffle</a:t>
                      </a:r>
                      <a:endParaRPr sz="1800">
                        <a:latin typeface="Trebuchet MS"/>
                        <a:cs typeface="Trebuchet MS"/>
                      </a:endParaRPr>
                    </a:p>
                  </a:txBody>
                  <a:tcPr marL="0" marR="0" marT="83820" marB="0">
                    <a:lnL>
                      <a:noFill/>
                    </a:lnL>
                    <a:lnR>
                      <a:noFill/>
                    </a:lnR>
                    <a:lnT>
                      <a:noFill/>
                    </a:lnT>
                    <a:lnB>
                      <a:noFill/>
                    </a:lnB>
                    <a:lnTlToBr w="12700" cmpd="sng">
                      <a:noFill/>
                      <a:prstDash val="solid"/>
                    </a:lnTlToBr>
                    <a:lnBlToTr w="12700" cmpd="sng">
                      <a:noFill/>
                      <a:prstDash val="solid"/>
                    </a:lnBlToTr>
                    <a:solidFill>
                      <a:srgbClr val="ECEBEB"/>
                    </a:solidFill>
                  </a:tcPr>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000"/>
                  </a:ext>
                </a:extLst>
              </a:tr>
              <a:tr h="271145">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31750">
                        <a:lnSpc>
                          <a:spcPts val="1989"/>
                        </a:lnSpc>
                      </a:pPr>
                      <a:r>
                        <a:rPr sz="1800" spc="-5" dirty="0">
                          <a:latin typeface="Trebuchet MS"/>
                          <a:cs typeface="Trebuchet MS"/>
                        </a:rPr>
                        <a:t>186 302</a:t>
                      </a:r>
                      <a:r>
                        <a:rPr sz="1800" spc="-125" dirty="0">
                          <a:latin typeface="Trebuchet MS"/>
                          <a:cs typeface="Trebuchet MS"/>
                        </a:rPr>
                        <a:t> </a:t>
                      </a:r>
                      <a:r>
                        <a:rPr sz="1800" dirty="0">
                          <a:latin typeface="Trebuchet MS"/>
                          <a:cs typeface="Trebuchet MS"/>
                        </a:rPr>
                        <a:t>3</a:t>
                      </a:r>
                      <a:endParaRPr sz="1800">
                        <a:latin typeface="Trebuchet MS"/>
                        <a:cs typeface="Trebuchet MS"/>
                      </a:endParaRPr>
                    </a:p>
                  </a:txBody>
                  <a:tcPr marL="0" marR="0" marT="0" marB="0">
                    <a:lnL>
                      <a:noFill/>
                    </a:lnL>
                    <a:lnR>
                      <a:noFill/>
                    </a:lnR>
                    <a:lnT>
                      <a:noFill/>
                    </a:lnT>
                    <a:lnB>
                      <a:noFill/>
                    </a:lnB>
                    <a:lnTlToBr w="12700" cmpd="sng">
                      <a:noFill/>
                      <a:prstDash val="solid"/>
                    </a:lnTlToBr>
                    <a:lnBlToTr w="12700" cmpd="sng">
                      <a:noFill/>
                      <a:prstDash val="solid"/>
                    </a:lnBlToTr>
                    <a:solidFill>
                      <a:srgbClr val="ECEBEB"/>
                    </a:solidFill>
                  </a:tcPr>
                </a:tc>
                <a:tc gridSpan="4">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168275">
                        <a:lnSpc>
                          <a:spcPts val="1989"/>
                        </a:lnSpc>
                        <a:tabLst>
                          <a:tab pos="1685289" algn="l"/>
                          <a:tab pos="2675255" algn="l"/>
                          <a:tab pos="3545204" algn="l"/>
                          <a:tab pos="4462145" algn="l"/>
                          <a:tab pos="5887720" algn="l"/>
                          <a:tab pos="6814184" algn="l"/>
                        </a:tabLst>
                      </a:pPr>
                      <a:r>
                        <a:rPr sz="2700" spc="-7" baseline="1543" dirty="0">
                          <a:latin typeface="Trebuchet MS"/>
                          <a:cs typeface="Trebuchet MS"/>
                        </a:rPr>
                        <a:t>891717742	</a:t>
                      </a:r>
                      <a:r>
                        <a:rPr sz="2700" spc="-7" baseline="-23148" dirty="0">
                          <a:latin typeface="Trebuchet MS"/>
                          <a:cs typeface="Trebuchet MS"/>
                        </a:rPr>
                        <a:t>Map	</a:t>
                      </a:r>
                      <a:r>
                        <a:rPr sz="1800" spc="-5" dirty="0">
                          <a:latin typeface="Trebuchet MS"/>
                          <a:cs typeface="Trebuchet MS"/>
                        </a:rPr>
                        <a:t>3,1	</a:t>
                      </a:r>
                      <a:r>
                        <a:rPr sz="2700" baseline="-23148" dirty="0">
                          <a:latin typeface="Trebuchet MS"/>
                          <a:cs typeface="Trebuchet MS"/>
                        </a:rPr>
                        <a:t>&amp;</a:t>
                      </a:r>
                      <a:r>
                        <a:rPr sz="2700" spc="0" baseline="-23148" dirty="0">
                          <a:latin typeface="Trebuchet MS"/>
                          <a:cs typeface="Trebuchet MS"/>
                        </a:rPr>
                        <a:t> </a:t>
                      </a:r>
                      <a:r>
                        <a:rPr sz="2700" spc="-7" baseline="-23148" dirty="0">
                          <a:latin typeface="Trebuchet MS"/>
                          <a:cs typeface="Trebuchet MS"/>
                        </a:rPr>
                        <a:t>Sort	</a:t>
                      </a:r>
                      <a:r>
                        <a:rPr sz="2700" baseline="-6172" dirty="0">
                          <a:latin typeface="Trebuchet MS"/>
                          <a:cs typeface="Trebuchet MS"/>
                        </a:rPr>
                        <a:t>1 </a:t>
                      </a:r>
                      <a:r>
                        <a:rPr sz="2700" spc="-7" baseline="-6172" dirty="0">
                          <a:latin typeface="Trebuchet MS"/>
                          <a:cs typeface="Trebuchet MS"/>
                        </a:rPr>
                        <a:t>-&gt;</a:t>
                      </a:r>
                      <a:r>
                        <a:rPr sz="2700" baseline="-6172" dirty="0">
                          <a:latin typeface="Trebuchet MS"/>
                          <a:cs typeface="Trebuchet MS"/>
                        </a:rPr>
                        <a:t> </a:t>
                      </a:r>
                      <a:r>
                        <a:rPr sz="2700" spc="-7" baseline="-6172" dirty="0">
                          <a:latin typeface="Trebuchet MS"/>
                          <a:cs typeface="Trebuchet MS"/>
                        </a:rPr>
                        <a:t>1,</a:t>
                      </a:r>
                      <a:r>
                        <a:rPr sz="2700" spc="-15" baseline="-6172" dirty="0">
                          <a:latin typeface="Trebuchet MS"/>
                          <a:cs typeface="Trebuchet MS"/>
                        </a:rPr>
                        <a:t> </a:t>
                      </a:r>
                      <a:r>
                        <a:rPr sz="2700" baseline="-6172" dirty="0">
                          <a:latin typeface="Trebuchet MS"/>
                          <a:cs typeface="Trebuchet MS"/>
                        </a:rPr>
                        <a:t>1	</a:t>
                      </a:r>
                      <a:r>
                        <a:rPr sz="2700" spc="-30" baseline="-18518" dirty="0">
                          <a:latin typeface="Trebuchet MS"/>
                          <a:cs typeface="Trebuchet MS"/>
                        </a:rPr>
                        <a:t>Reduce	</a:t>
                      </a:r>
                      <a:r>
                        <a:rPr sz="1800" spc="-5" dirty="0">
                          <a:latin typeface="Trebuchet MS"/>
                          <a:cs typeface="Trebuchet MS"/>
                        </a:rPr>
                        <a:t>1,</a:t>
                      </a:r>
                      <a:r>
                        <a:rPr sz="1800" spc="-55" dirty="0">
                          <a:latin typeface="Trebuchet MS"/>
                          <a:cs typeface="Trebuchet MS"/>
                        </a:rPr>
                        <a:t> </a:t>
                      </a:r>
                      <a:r>
                        <a:rPr sz="1800" dirty="0">
                          <a:latin typeface="Trebuchet MS"/>
                          <a:cs typeface="Trebuchet MS"/>
                        </a:rPr>
                        <a:t>2</a:t>
                      </a:r>
                      <a:endParaRPr sz="1800">
                        <a:latin typeface="Trebuchet MS"/>
                        <a:cs typeface="Trebuchet MS"/>
                      </a:endParaRPr>
                    </a:p>
                  </a:txBody>
                  <a:tcPr marL="0" marR="0" marT="0" marB="0">
                    <a:lnL>
                      <a:noFill/>
                    </a:lnL>
                    <a:lnR>
                      <a:noFill/>
                    </a:lnR>
                    <a:lnT>
                      <a:noFill/>
                    </a:lnT>
                    <a:lnB>
                      <a:noFill/>
                    </a:lnB>
                    <a:lnTlToBr w="12700" cmpd="sng">
                      <a:noFill/>
                      <a:prstDash val="solid"/>
                    </a:lnTlToBr>
                    <a:lnBlToTr w="12700" cmpd="sng">
                      <a:noFill/>
                      <a:prstDash val="solid"/>
                    </a:lnBlToTr>
                    <a:solidFill>
                      <a:srgbClr val="ECEBEB"/>
                    </a:solidFill>
                  </a:tcPr>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001"/>
                  </a:ext>
                </a:extLst>
              </a:tr>
              <a:tr h="292735">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31750">
                        <a:lnSpc>
                          <a:spcPts val="2050"/>
                        </a:lnSpc>
                      </a:pPr>
                      <a:r>
                        <a:rPr sz="1800" spc="-5" dirty="0">
                          <a:latin typeface="Trebuchet MS"/>
                          <a:cs typeface="Trebuchet MS"/>
                        </a:rPr>
                        <a:t>196 377</a:t>
                      </a:r>
                      <a:r>
                        <a:rPr sz="1800" spc="-125" dirty="0">
                          <a:latin typeface="Trebuchet MS"/>
                          <a:cs typeface="Trebuchet MS"/>
                        </a:rPr>
                        <a:t> </a:t>
                      </a:r>
                      <a:r>
                        <a:rPr sz="1800" dirty="0">
                          <a:latin typeface="Trebuchet MS"/>
                          <a:cs typeface="Trebuchet MS"/>
                        </a:rPr>
                        <a:t>1</a:t>
                      </a:r>
                      <a:endParaRPr sz="1800">
                        <a:latin typeface="Trebuchet MS"/>
                        <a:cs typeface="Trebuchet MS"/>
                      </a:endParaRPr>
                    </a:p>
                  </a:txBody>
                  <a:tcPr marL="0" marR="0" marT="0" marB="0">
                    <a:lnL>
                      <a:noFill/>
                    </a:lnL>
                    <a:lnR>
                      <a:noFill/>
                    </a:lnR>
                    <a:lnT>
                      <a:noFill/>
                    </a:lnT>
                    <a:lnB>
                      <a:noFill/>
                    </a:lnB>
                    <a:lnTlToBr w="12700" cmpd="sng">
                      <a:noFill/>
                      <a:prstDash val="solid"/>
                    </a:lnTlToBr>
                    <a:lnBlToTr w="12700" cmpd="sng">
                      <a:noFill/>
                      <a:prstDash val="solid"/>
                    </a:lnBlToTr>
                    <a:solidFill>
                      <a:srgbClr val="ECEBEB"/>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R="24130" algn="r">
                        <a:lnSpc>
                          <a:spcPts val="2050"/>
                        </a:lnSpc>
                      </a:pPr>
                      <a:r>
                        <a:rPr sz="1800" spc="-5" dirty="0">
                          <a:latin typeface="Trebuchet MS"/>
                          <a:cs typeface="Trebuchet MS"/>
                        </a:rPr>
                        <a:t>878887116</a:t>
                      </a:r>
                      <a:endParaRPr sz="1800">
                        <a:latin typeface="Trebuchet MS"/>
                        <a:cs typeface="Trebuchet MS"/>
                      </a:endParaRPr>
                    </a:p>
                  </a:txBody>
                  <a:tcPr marL="0" marR="0" marT="0" marB="0">
                    <a:lnL>
                      <a:noFill/>
                    </a:lnL>
                    <a:lnR>
                      <a:noFill/>
                    </a:lnR>
                    <a:lnT>
                      <a:noFill/>
                    </a:lnT>
                    <a:lnB>
                      <a:noFill/>
                    </a:lnB>
                    <a:lnTlToBr w="12700" cmpd="sng">
                      <a:noFill/>
                      <a:prstDash val="solid"/>
                    </a:lnTlToBr>
                    <a:lnBlToTr w="12700" cmpd="sng">
                      <a:noFill/>
                      <a:prstDash val="solid"/>
                    </a:lnBlToTr>
                    <a:solidFill>
                      <a:srgbClr val="ECEBEB"/>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R="24765" algn="r">
                        <a:lnSpc>
                          <a:spcPts val="2070"/>
                        </a:lnSpc>
                      </a:pPr>
                      <a:r>
                        <a:rPr sz="1800" spc="-5" dirty="0">
                          <a:latin typeface="Trebuchet MS"/>
                          <a:cs typeface="Trebuchet MS"/>
                        </a:rPr>
                        <a:t>1,1</a:t>
                      </a:r>
                      <a:endParaRPr sz="1800">
                        <a:latin typeface="Trebuchet MS"/>
                        <a:cs typeface="Trebuchet MS"/>
                      </a:endParaRPr>
                    </a:p>
                  </a:txBody>
                  <a:tcPr marL="0" marR="0" marT="0" marB="0">
                    <a:lnL>
                      <a:noFill/>
                    </a:lnL>
                    <a:lnR>
                      <a:noFill/>
                    </a:lnR>
                    <a:lnT>
                      <a:noFill/>
                    </a:lnT>
                    <a:lnB>
                      <a:noFill/>
                    </a:lnB>
                    <a:lnTlToBr w="12700" cmpd="sng">
                      <a:noFill/>
                      <a:prstDash val="solid"/>
                    </a:lnTlToBr>
                    <a:lnBlToTr w="12700" cmpd="sng">
                      <a:noFill/>
                      <a:prstDash val="solid"/>
                    </a:lnBlToTr>
                    <a:solidFill>
                      <a:srgbClr val="ECEBEB"/>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1430655">
                        <a:lnSpc>
                          <a:spcPts val="2030"/>
                        </a:lnSpc>
                        <a:spcBef>
                          <a:spcPts val="105"/>
                        </a:spcBef>
                      </a:pPr>
                      <a:r>
                        <a:rPr sz="1800" dirty="0">
                          <a:latin typeface="Trebuchet MS"/>
                          <a:cs typeface="Trebuchet MS"/>
                        </a:rPr>
                        <a:t>2 </a:t>
                      </a:r>
                      <a:r>
                        <a:rPr sz="1800" spc="-5" dirty="0">
                          <a:latin typeface="Trebuchet MS"/>
                          <a:cs typeface="Trebuchet MS"/>
                        </a:rPr>
                        <a:t>-&gt; 1,</a:t>
                      </a:r>
                      <a:r>
                        <a:rPr sz="1800" spc="-30" dirty="0">
                          <a:latin typeface="Trebuchet MS"/>
                          <a:cs typeface="Trebuchet MS"/>
                        </a:rPr>
                        <a:t> </a:t>
                      </a:r>
                      <a:r>
                        <a:rPr sz="1800" dirty="0">
                          <a:latin typeface="Trebuchet MS"/>
                          <a:cs typeface="Trebuchet MS"/>
                        </a:rPr>
                        <a:t>1</a:t>
                      </a:r>
                      <a:endParaRPr sz="1800">
                        <a:latin typeface="Trebuchet MS"/>
                        <a:cs typeface="Trebuchet MS"/>
                      </a:endParaRPr>
                    </a:p>
                  </a:txBody>
                  <a:tcPr marL="0" marR="0" marT="13335" marB="0">
                    <a:lnL>
                      <a:noFill/>
                    </a:lnL>
                    <a:lnR>
                      <a:noFill/>
                    </a:lnR>
                    <a:lnT>
                      <a:noFill/>
                    </a:lnT>
                    <a:lnB>
                      <a:noFill/>
                    </a:lnB>
                    <a:lnTlToBr w="12700" cmpd="sng">
                      <a:noFill/>
                      <a:prstDash val="solid"/>
                    </a:lnTlToBr>
                    <a:lnBlToTr w="12700" cmpd="sng">
                      <a:noFill/>
                      <a:prstDash val="solid"/>
                    </a:lnBlToTr>
                    <a:solidFill>
                      <a:srgbClr val="ECEBEB"/>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R="25400" algn="r">
                        <a:lnSpc>
                          <a:spcPts val="2090"/>
                        </a:lnSpc>
                      </a:pPr>
                      <a:r>
                        <a:rPr sz="1800" spc="-5" dirty="0">
                          <a:latin typeface="Trebuchet MS"/>
                          <a:cs typeface="Trebuchet MS"/>
                        </a:rPr>
                        <a:t>2,</a:t>
                      </a:r>
                      <a:r>
                        <a:rPr sz="1800" spc="-90" dirty="0">
                          <a:latin typeface="Trebuchet MS"/>
                          <a:cs typeface="Trebuchet MS"/>
                        </a:rPr>
                        <a:t> </a:t>
                      </a:r>
                      <a:r>
                        <a:rPr sz="1800" dirty="0">
                          <a:latin typeface="Trebuchet MS"/>
                          <a:cs typeface="Trebuchet MS"/>
                        </a:rPr>
                        <a:t>2</a:t>
                      </a:r>
                      <a:endParaRPr sz="1800">
                        <a:latin typeface="Trebuchet MS"/>
                        <a:cs typeface="Trebuchet MS"/>
                      </a:endParaRPr>
                    </a:p>
                  </a:txBody>
                  <a:tcPr marL="0" marR="0" marT="0" marB="0">
                    <a:lnL>
                      <a:noFill/>
                    </a:lnL>
                    <a:lnR>
                      <a:noFill/>
                    </a:lnR>
                    <a:lnT>
                      <a:noFill/>
                    </a:lnT>
                    <a:lnB>
                      <a:noFill/>
                    </a:lnB>
                    <a:lnTlToBr w="12700" cmpd="sng">
                      <a:noFill/>
                      <a:prstDash val="solid"/>
                    </a:lnTlToBr>
                    <a:lnBlToTr w="12700" cmpd="sng">
                      <a:noFill/>
                      <a:prstDash val="solid"/>
                    </a:lnBlToTr>
                    <a:solidFill>
                      <a:srgbClr val="ECEBEB"/>
                    </a:solidFill>
                  </a:tcPr>
                </a:tc>
                <a:extLst>
                  <a:ext uri="{0D108BD9-81ED-4DB2-BD59-A6C34878D82A}">
                    <a16:rowId xmlns:a16="http://schemas.microsoft.com/office/drawing/2014/main" val="10002"/>
                  </a:ext>
                </a:extLst>
              </a:tr>
              <a:tr h="274320">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31750">
                        <a:lnSpc>
                          <a:spcPts val="1975"/>
                        </a:lnSpc>
                        <a:tabLst>
                          <a:tab pos="945515" algn="l"/>
                        </a:tabLst>
                      </a:pPr>
                      <a:r>
                        <a:rPr sz="1800" spc="-5" dirty="0">
                          <a:latin typeface="Trebuchet MS"/>
                          <a:cs typeface="Trebuchet MS"/>
                        </a:rPr>
                        <a:t>244</a:t>
                      </a:r>
                      <a:r>
                        <a:rPr sz="1800" spc="225" dirty="0">
                          <a:latin typeface="Trebuchet MS"/>
                          <a:cs typeface="Trebuchet MS"/>
                        </a:rPr>
                        <a:t> </a:t>
                      </a:r>
                      <a:r>
                        <a:rPr sz="1800" spc="-5" dirty="0">
                          <a:latin typeface="Trebuchet MS"/>
                          <a:cs typeface="Trebuchet MS"/>
                        </a:rPr>
                        <a:t>51	</a:t>
                      </a:r>
                      <a:r>
                        <a:rPr sz="1800" dirty="0">
                          <a:latin typeface="Trebuchet MS"/>
                          <a:cs typeface="Trebuchet MS"/>
                        </a:rPr>
                        <a:t>2</a:t>
                      </a:r>
                      <a:endParaRPr sz="1800">
                        <a:latin typeface="Trebuchet MS"/>
                        <a:cs typeface="Trebuchet MS"/>
                      </a:endParaRPr>
                    </a:p>
                  </a:txBody>
                  <a:tcPr marL="0" marR="0" marT="0" marB="0">
                    <a:lnL>
                      <a:noFill/>
                    </a:lnL>
                    <a:lnR>
                      <a:noFill/>
                    </a:lnR>
                    <a:lnT>
                      <a:noFill/>
                    </a:lnT>
                    <a:lnB>
                      <a:noFill/>
                    </a:lnB>
                    <a:lnTlToBr w="12700" cmpd="sng">
                      <a:noFill/>
                      <a:prstDash val="solid"/>
                    </a:lnTlToBr>
                    <a:lnBlToTr w="12700" cmpd="sng">
                      <a:noFill/>
                      <a:prstDash val="solid"/>
                    </a:lnBlToTr>
                    <a:solidFill>
                      <a:srgbClr val="ECEBEB"/>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R="24130" algn="r">
                        <a:lnSpc>
                          <a:spcPts val="1975"/>
                        </a:lnSpc>
                      </a:pPr>
                      <a:r>
                        <a:rPr sz="1800" spc="-5" dirty="0">
                          <a:latin typeface="Trebuchet MS"/>
                          <a:cs typeface="Trebuchet MS"/>
                        </a:rPr>
                        <a:t>880606923</a:t>
                      </a:r>
                      <a:endParaRPr sz="1800">
                        <a:latin typeface="Trebuchet MS"/>
                        <a:cs typeface="Trebuchet MS"/>
                      </a:endParaRPr>
                    </a:p>
                  </a:txBody>
                  <a:tcPr marL="0" marR="0" marT="0" marB="0">
                    <a:lnL>
                      <a:noFill/>
                    </a:lnL>
                    <a:lnR>
                      <a:noFill/>
                    </a:lnR>
                    <a:lnT>
                      <a:noFill/>
                    </a:lnT>
                    <a:lnB>
                      <a:noFill/>
                    </a:lnB>
                    <a:lnTlToBr w="12700" cmpd="sng">
                      <a:noFill/>
                      <a:prstDash val="solid"/>
                    </a:lnTlToBr>
                    <a:lnBlToTr w="12700" cmpd="sng">
                      <a:noFill/>
                      <a:prstDash val="solid"/>
                    </a:lnBlToTr>
                    <a:solidFill>
                      <a:srgbClr val="ECEBEB"/>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R="24765" algn="r">
                        <a:lnSpc>
                          <a:spcPts val="1995"/>
                        </a:lnSpc>
                      </a:pPr>
                      <a:r>
                        <a:rPr sz="1800" spc="-5" dirty="0">
                          <a:latin typeface="Trebuchet MS"/>
                          <a:cs typeface="Trebuchet MS"/>
                        </a:rPr>
                        <a:t>2,1</a:t>
                      </a:r>
                      <a:endParaRPr sz="1800">
                        <a:latin typeface="Trebuchet MS"/>
                        <a:cs typeface="Trebuchet MS"/>
                      </a:endParaRPr>
                    </a:p>
                  </a:txBody>
                  <a:tcPr marL="0" marR="0" marT="0" marB="0">
                    <a:lnL>
                      <a:noFill/>
                    </a:lnL>
                    <a:lnR>
                      <a:noFill/>
                    </a:lnR>
                    <a:lnT>
                      <a:noFill/>
                    </a:lnT>
                    <a:lnB>
                      <a:noFill/>
                    </a:lnB>
                    <a:lnTlToBr w="12700" cmpd="sng">
                      <a:noFill/>
                      <a:prstDash val="solid"/>
                    </a:lnTlToBr>
                    <a:lnBlToTr w="12700" cmpd="sng">
                      <a:noFill/>
                      <a:prstDash val="solid"/>
                    </a:lnBlToTr>
                    <a:solidFill>
                      <a:srgbClr val="ECEBEB"/>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1430655">
                        <a:lnSpc>
                          <a:spcPts val="2025"/>
                        </a:lnSpc>
                        <a:spcBef>
                          <a:spcPts val="35"/>
                        </a:spcBef>
                      </a:pPr>
                      <a:r>
                        <a:rPr sz="1800" dirty="0">
                          <a:latin typeface="Trebuchet MS"/>
                          <a:cs typeface="Trebuchet MS"/>
                        </a:rPr>
                        <a:t>3 </a:t>
                      </a:r>
                      <a:r>
                        <a:rPr sz="1800" spc="-5" dirty="0">
                          <a:latin typeface="Trebuchet MS"/>
                          <a:cs typeface="Trebuchet MS"/>
                        </a:rPr>
                        <a:t>-&gt; 1,</a:t>
                      </a:r>
                      <a:r>
                        <a:rPr sz="1800" spc="-25" dirty="0">
                          <a:latin typeface="Trebuchet MS"/>
                          <a:cs typeface="Trebuchet MS"/>
                        </a:rPr>
                        <a:t> </a:t>
                      </a:r>
                      <a:r>
                        <a:rPr sz="1800" dirty="0">
                          <a:latin typeface="Trebuchet MS"/>
                          <a:cs typeface="Trebuchet MS"/>
                        </a:rPr>
                        <a:t>1</a:t>
                      </a:r>
                      <a:endParaRPr sz="1800">
                        <a:latin typeface="Trebuchet MS"/>
                        <a:cs typeface="Trebuchet MS"/>
                      </a:endParaRPr>
                    </a:p>
                  </a:txBody>
                  <a:tcPr marL="0" marR="0" marT="4445" marB="0">
                    <a:lnL>
                      <a:noFill/>
                    </a:lnL>
                    <a:lnR>
                      <a:noFill/>
                    </a:lnR>
                    <a:lnT>
                      <a:noFill/>
                    </a:lnT>
                    <a:lnB>
                      <a:noFill/>
                    </a:lnB>
                    <a:lnTlToBr w="12700" cmpd="sng">
                      <a:noFill/>
                      <a:prstDash val="solid"/>
                    </a:lnTlToBr>
                    <a:lnBlToTr w="12700" cmpd="sng">
                      <a:noFill/>
                      <a:prstDash val="solid"/>
                    </a:lnBlToTr>
                    <a:solidFill>
                      <a:srgbClr val="ECEBEB"/>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R="25400" algn="r">
                        <a:lnSpc>
                          <a:spcPts val="2014"/>
                        </a:lnSpc>
                      </a:pPr>
                      <a:r>
                        <a:rPr sz="1800" spc="-5" dirty="0">
                          <a:latin typeface="Trebuchet MS"/>
                          <a:cs typeface="Trebuchet MS"/>
                        </a:rPr>
                        <a:t>3,</a:t>
                      </a:r>
                      <a:r>
                        <a:rPr sz="1800" spc="-85" dirty="0">
                          <a:latin typeface="Trebuchet MS"/>
                          <a:cs typeface="Trebuchet MS"/>
                        </a:rPr>
                        <a:t> </a:t>
                      </a:r>
                      <a:r>
                        <a:rPr sz="1800" dirty="0">
                          <a:latin typeface="Trebuchet MS"/>
                          <a:cs typeface="Trebuchet MS"/>
                        </a:rPr>
                        <a:t>2</a:t>
                      </a:r>
                      <a:endParaRPr sz="1800">
                        <a:latin typeface="Trebuchet MS"/>
                        <a:cs typeface="Trebuchet MS"/>
                      </a:endParaRPr>
                    </a:p>
                  </a:txBody>
                  <a:tcPr marL="0" marR="0" marT="0" marB="0">
                    <a:lnL>
                      <a:noFill/>
                    </a:lnL>
                    <a:lnR>
                      <a:noFill/>
                    </a:lnR>
                    <a:lnT>
                      <a:noFill/>
                    </a:lnT>
                    <a:lnB>
                      <a:noFill/>
                    </a:lnB>
                    <a:lnTlToBr w="12700" cmpd="sng">
                      <a:noFill/>
                      <a:prstDash val="solid"/>
                    </a:lnTlToBr>
                    <a:lnBlToTr w="12700" cmpd="sng">
                      <a:noFill/>
                      <a:prstDash val="solid"/>
                    </a:lnBlToTr>
                    <a:solidFill>
                      <a:srgbClr val="ECEBEB"/>
                    </a:solidFill>
                  </a:tcPr>
                </a:tc>
                <a:extLst>
                  <a:ext uri="{0D108BD9-81ED-4DB2-BD59-A6C34878D82A}">
                    <a16:rowId xmlns:a16="http://schemas.microsoft.com/office/drawing/2014/main" val="10003"/>
                  </a:ext>
                </a:extLst>
              </a:tr>
              <a:tr h="274320">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31750">
                        <a:lnSpc>
                          <a:spcPts val="1975"/>
                        </a:lnSpc>
                      </a:pPr>
                      <a:r>
                        <a:rPr sz="1800" spc="-5" dirty="0">
                          <a:latin typeface="Trebuchet MS"/>
                          <a:cs typeface="Trebuchet MS"/>
                        </a:rPr>
                        <a:t>166 346</a:t>
                      </a:r>
                      <a:r>
                        <a:rPr sz="1800" spc="-125" dirty="0">
                          <a:latin typeface="Trebuchet MS"/>
                          <a:cs typeface="Trebuchet MS"/>
                        </a:rPr>
                        <a:t> </a:t>
                      </a:r>
                      <a:r>
                        <a:rPr sz="1800" dirty="0">
                          <a:latin typeface="Trebuchet MS"/>
                          <a:cs typeface="Trebuchet MS"/>
                        </a:rPr>
                        <a:t>1</a:t>
                      </a:r>
                      <a:endParaRPr sz="1800">
                        <a:latin typeface="Trebuchet MS"/>
                        <a:cs typeface="Trebuchet MS"/>
                      </a:endParaRPr>
                    </a:p>
                  </a:txBody>
                  <a:tcPr marL="0" marR="0" marT="0" marB="0">
                    <a:lnL>
                      <a:noFill/>
                    </a:lnL>
                    <a:lnR>
                      <a:noFill/>
                    </a:lnR>
                    <a:lnT>
                      <a:noFill/>
                    </a:lnT>
                    <a:lnB>
                      <a:noFill/>
                    </a:lnB>
                    <a:lnTlToBr w="12700" cmpd="sng">
                      <a:noFill/>
                      <a:prstDash val="solid"/>
                    </a:lnTlToBr>
                    <a:lnBlToTr w="12700" cmpd="sng">
                      <a:noFill/>
                      <a:prstDash val="solid"/>
                    </a:lnBlToTr>
                    <a:solidFill>
                      <a:srgbClr val="ECEBEB"/>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R="24130" algn="r">
                        <a:lnSpc>
                          <a:spcPts val="1975"/>
                        </a:lnSpc>
                      </a:pPr>
                      <a:r>
                        <a:rPr sz="1800" spc="-5" dirty="0">
                          <a:latin typeface="Trebuchet MS"/>
                          <a:cs typeface="Trebuchet MS"/>
                        </a:rPr>
                        <a:t>886397596</a:t>
                      </a:r>
                      <a:endParaRPr sz="1800">
                        <a:latin typeface="Trebuchet MS"/>
                        <a:cs typeface="Trebuchet MS"/>
                      </a:endParaRPr>
                    </a:p>
                  </a:txBody>
                  <a:tcPr marL="0" marR="0" marT="0" marB="0">
                    <a:lnL>
                      <a:noFill/>
                    </a:lnL>
                    <a:lnR>
                      <a:noFill/>
                    </a:lnR>
                    <a:lnT>
                      <a:noFill/>
                    </a:lnT>
                    <a:lnB>
                      <a:noFill/>
                    </a:lnB>
                    <a:lnTlToBr w="12700" cmpd="sng">
                      <a:noFill/>
                      <a:prstDash val="solid"/>
                    </a:lnTlToBr>
                    <a:lnBlToTr w="12700" cmpd="sng">
                      <a:noFill/>
                      <a:prstDash val="solid"/>
                    </a:lnBlToTr>
                    <a:solidFill>
                      <a:srgbClr val="ECEBEB"/>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R="24765" algn="r">
                        <a:lnSpc>
                          <a:spcPts val="1995"/>
                        </a:lnSpc>
                      </a:pPr>
                      <a:r>
                        <a:rPr sz="1800" spc="-10" dirty="0">
                          <a:latin typeface="Trebuchet MS"/>
                          <a:cs typeface="Trebuchet MS"/>
                        </a:rPr>
                        <a:t>1</a:t>
                      </a:r>
                      <a:r>
                        <a:rPr sz="1800" spc="-5" dirty="0">
                          <a:latin typeface="Trebuchet MS"/>
                          <a:cs typeface="Trebuchet MS"/>
                        </a:rPr>
                        <a:t>,1</a:t>
                      </a:r>
                      <a:endParaRPr sz="1800">
                        <a:latin typeface="Trebuchet MS"/>
                        <a:cs typeface="Trebuchet MS"/>
                      </a:endParaRPr>
                    </a:p>
                  </a:txBody>
                  <a:tcPr marL="0" marR="0" marT="0" marB="0">
                    <a:lnL>
                      <a:noFill/>
                    </a:lnL>
                    <a:lnR>
                      <a:noFill/>
                    </a:lnR>
                    <a:lnT>
                      <a:noFill/>
                    </a:lnT>
                    <a:lnB>
                      <a:noFill/>
                    </a:lnB>
                    <a:lnTlToBr w="12700" cmpd="sng">
                      <a:noFill/>
                      <a:prstDash val="solid"/>
                    </a:lnTlToBr>
                    <a:lnBlToTr w="12700" cmpd="sng">
                      <a:noFill/>
                      <a:prstDash val="solid"/>
                    </a:lnBlToTr>
                    <a:solidFill>
                      <a:srgbClr val="ECEBEB"/>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1430655">
                        <a:lnSpc>
                          <a:spcPts val="2025"/>
                        </a:lnSpc>
                        <a:spcBef>
                          <a:spcPts val="35"/>
                        </a:spcBef>
                      </a:pPr>
                      <a:r>
                        <a:rPr sz="1800" dirty="0">
                          <a:latin typeface="Trebuchet MS"/>
                          <a:cs typeface="Trebuchet MS"/>
                        </a:rPr>
                        <a:t>4 </a:t>
                      </a:r>
                      <a:r>
                        <a:rPr sz="1800" spc="-5" dirty="0">
                          <a:latin typeface="Trebuchet MS"/>
                          <a:cs typeface="Trebuchet MS"/>
                        </a:rPr>
                        <a:t>-&gt;</a:t>
                      </a:r>
                      <a:r>
                        <a:rPr sz="1800" spc="-15" dirty="0">
                          <a:latin typeface="Trebuchet MS"/>
                          <a:cs typeface="Trebuchet MS"/>
                        </a:rPr>
                        <a:t> </a:t>
                      </a:r>
                      <a:r>
                        <a:rPr sz="1800" dirty="0">
                          <a:latin typeface="Trebuchet MS"/>
                          <a:cs typeface="Trebuchet MS"/>
                        </a:rPr>
                        <a:t>1</a:t>
                      </a:r>
                      <a:endParaRPr sz="1800">
                        <a:latin typeface="Trebuchet MS"/>
                        <a:cs typeface="Trebuchet MS"/>
                      </a:endParaRPr>
                    </a:p>
                  </a:txBody>
                  <a:tcPr marL="0" marR="0" marT="4445" marB="0">
                    <a:lnL>
                      <a:noFill/>
                    </a:lnL>
                    <a:lnR>
                      <a:noFill/>
                    </a:lnR>
                    <a:lnT>
                      <a:noFill/>
                    </a:lnT>
                    <a:lnB>
                      <a:noFill/>
                    </a:lnB>
                    <a:lnTlToBr w="12700" cmpd="sng">
                      <a:noFill/>
                      <a:prstDash val="solid"/>
                    </a:lnTlToBr>
                    <a:lnBlToTr w="12700" cmpd="sng">
                      <a:noFill/>
                      <a:prstDash val="solid"/>
                    </a:lnBlToTr>
                    <a:solidFill>
                      <a:srgbClr val="ECEBEB"/>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R="25400" algn="r">
                        <a:lnSpc>
                          <a:spcPts val="2020"/>
                        </a:lnSpc>
                      </a:pPr>
                      <a:r>
                        <a:rPr sz="1800" spc="-5" dirty="0">
                          <a:latin typeface="Trebuchet MS"/>
                          <a:cs typeface="Trebuchet MS"/>
                        </a:rPr>
                        <a:t>4,</a:t>
                      </a:r>
                      <a:r>
                        <a:rPr sz="1800" spc="-90" dirty="0">
                          <a:latin typeface="Trebuchet MS"/>
                          <a:cs typeface="Trebuchet MS"/>
                        </a:rPr>
                        <a:t> </a:t>
                      </a:r>
                      <a:r>
                        <a:rPr sz="1800" dirty="0">
                          <a:latin typeface="Trebuchet MS"/>
                          <a:cs typeface="Trebuchet MS"/>
                        </a:rPr>
                        <a:t>1</a:t>
                      </a:r>
                      <a:endParaRPr sz="1800">
                        <a:latin typeface="Trebuchet MS"/>
                        <a:cs typeface="Trebuchet MS"/>
                      </a:endParaRPr>
                    </a:p>
                  </a:txBody>
                  <a:tcPr marL="0" marR="0" marT="0" marB="0">
                    <a:lnL>
                      <a:noFill/>
                    </a:lnL>
                    <a:lnR>
                      <a:noFill/>
                    </a:lnR>
                    <a:lnT>
                      <a:noFill/>
                    </a:lnT>
                    <a:lnB>
                      <a:noFill/>
                    </a:lnB>
                    <a:lnTlToBr w="12700" cmpd="sng">
                      <a:noFill/>
                      <a:prstDash val="solid"/>
                    </a:lnTlToBr>
                    <a:lnBlToTr w="12700" cmpd="sng">
                      <a:noFill/>
                      <a:prstDash val="solid"/>
                    </a:lnBlToTr>
                    <a:solidFill>
                      <a:srgbClr val="ECEBEB"/>
                    </a:solidFill>
                  </a:tcPr>
                </a:tc>
                <a:extLst>
                  <a:ext uri="{0D108BD9-81ED-4DB2-BD59-A6C34878D82A}">
                    <a16:rowId xmlns:a16="http://schemas.microsoft.com/office/drawing/2014/main" val="10004"/>
                  </a:ext>
                </a:extLst>
              </a:tr>
              <a:tr h="261620">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31750">
                        <a:lnSpc>
                          <a:spcPts val="1964"/>
                        </a:lnSpc>
                      </a:pPr>
                      <a:r>
                        <a:rPr sz="1800" spc="-5" dirty="0">
                          <a:latin typeface="Trebuchet MS"/>
                          <a:cs typeface="Trebuchet MS"/>
                        </a:rPr>
                        <a:t>186 474</a:t>
                      </a:r>
                      <a:r>
                        <a:rPr sz="1800" spc="-125" dirty="0">
                          <a:latin typeface="Trebuchet MS"/>
                          <a:cs typeface="Trebuchet MS"/>
                        </a:rPr>
                        <a:t> </a:t>
                      </a:r>
                      <a:r>
                        <a:rPr sz="1800" dirty="0">
                          <a:latin typeface="Trebuchet MS"/>
                          <a:cs typeface="Trebuchet MS"/>
                        </a:rPr>
                        <a:t>4</a:t>
                      </a:r>
                      <a:endParaRPr sz="1800">
                        <a:latin typeface="Trebuchet MS"/>
                        <a:cs typeface="Trebuchet MS"/>
                      </a:endParaRPr>
                    </a:p>
                  </a:txBody>
                  <a:tcPr marL="0" marR="0" marT="0" marB="0">
                    <a:lnL>
                      <a:noFill/>
                    </a:lnL>
                    <a:lnR>
                      <a:noFill/>
                    </a:lnR>
                    <a:lnT>
                      <a:noFill/>
                    </a:lnT>
                    <a:lnB>
                      <a:noFill/>
                    </a:lnB>
                    <a:lnTlToBr w="12700" cmpd="sng">
                      <a:noFill/>
                      <a:prstDash val="solid"/>
                    </a:lnTlToBr>
                    <a:lnBlToTr w="12700" cmpd="sng">
                      <a:noFill/>
                      <a:prstDash val="solid"/>
                    </a:lnBlToTr>
                    <a:solidFill>
                      <a:srgbClr val="ECEBEB"/>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R="24130" algn="r">
                        <a:lnSpc>
                          <a:spcPts val="1964"/>
                        </a:lnSpc>
                      </a:pPr>
                      <a:r>
                        <a:rPr sz="1800" spc="-5" dirty="0">
                          <a:latin typeface="Trebuchet MS"/>
                          <a:cs typeface="Trebuchet MS"/>
                        </a:rPr>
                        <a:t>884182806</a:t>
                      </a:r>
                      <a:endParaRPr sz="1800">
                        <a:latin typeface="Trebuchet MS"/>
                        <a:cs typeface="Trebuchet MS"/>
                      </a:endParaRPr>
                    </a:p>
                  </a:txBody>
                  <a:tcPr marL="0" marR="0" marT="0" marB="0">
                    <a:lnL>
                      <a:noFill/>
                    </a:lnL>
                    <a:lnR>
                      <a:noFill/>
                    </a:lnR>
                    <a:lnT>
                      <a:noFill/>
                    </a:lnT>
                    <a:lnB>
                      <a:noFill/>
                    </a:lnB>
                    <a:lnTlToBr w="12700" cmpd="sng">
                      <a:noFill/>
                      <a:prstDash val="solid"/>
                    </a:lnTlToBr>
                    <a:lnBlToTr w="12700" cmpd="sng">
                      <a:noFill/>
                      <a:prstDash val="solid"/>
                    </a:lnBlToTr>
                    <a:solidFill>
                      <a:srgbClr val="ECEBEB"/>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R="24765" algn="r">
                        <a:lnSpc>
                          <a:spcPts val="1964"/>
                        </a:lnSpc>
                      </a:pPr>
                      <a:r>
                        <a:rPr sz="1800" spc="-5" dirty="0">
                          <a:latin typeface="Trebuchet MS"/>
                          <a:cs typeface="Trebuchet MS"/>
                        </a:rPr>
                        <a:t>4,1</a:t>
                      </a:r>
                      <a:endParaRPr sz="1800">
                        <a:latin typeface="Trebuchet MS"/>
                        <a:cs typeface="Trebuchet MS"/>
                      </a:endParaRPr>
                    </a:p>
                  </a:txBody>
                  <a:tcPr marL="0" marR="0" marT="0" marB="0">
                    <a:lnL>
                      <a:noFill/>
                    </a:lnL>
                    <a:lnR>
                      <a:noFill/>
                    </a:lnR>
                    <a:lnT>
                      <a:noFill/>
                    </a:lnT>
                    <a:lnB>
                      <a:noFill/>
                    </a:lnB>
                    <a:lnTlToBr w="12700" cmpd="sng">
                      <a:noFill/>
                      <a:prstDash val="solid"/>
                    </a:lnTlToBr>
                    <a:lnBlToTr w="12700" cmpd="sng">
                      <a:noFill/>
                      <a:prstDash val="solid"/>
                    </a:lnBlToTr>
                    <a:solidFill>
                      <a:srgbClr val="ECEBEB"/>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nSpc>
                          <a:spcPct val="100000"/>
                        </a:lnSpc>
                      </a:pPr>
                      <a:endParaRPr sz="1600">
                        <a:latin typeface="Times New Roman"/>
                        <a:cs typeface="Times New Roman"/>
                      </a:endParaRPr>
                    </a:p>
                  </a:txBody>
                  <a:tcPr marL="0" marR="0" marT="0" marB="0">
                    <a:lnL>
                      <a:noFill/>
                    </a:lnL>
                    <a:lnR>
                      <a:noFill/>
                    </a:lnR>
                    <a:lnT>
                      <a:noFill/>
                    </a:lnT>
                    <a:lnB>
                      <a:noFill/>
                    </a:lnB>
                    <a:lnTlToBr w="12700" cmpd="sng">
                      <a:noFill/>
                      <a:prstDash val="solid"/>
                    </a:lnTlToBr>
                    <a:lnBlToTr w="12700" cmpd="sng">
                      <a:noFill/>
                      <a:prstDash val="solid"/>
                    </a:lnBlToTr>
                    <a:solidFill>
                      <a:srgbClr val="ECEBEB"/>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nSpc>
                          <a:spcPct val="100000"/>
                        </a:lnSpc>
                      </a:pPr>
                      <a:endParaRPr sz="1600">
                        <a:latin typeface="Times New Roman"/>
                        <a:cs typeface="Times New Roman"/>
                      </a:endParaRPr>
                    </a:p>
                  </a:txBody>
                  <a:tcPr marL="0" marR="0" marT="0" marB="0">
                    <a:lnL>
                      <a:noFill/>
                    </a:lnL>
                    <a:lnR>
                      <a:noFill/>
                    </a:lnR>
                    <a:lnT>
                      <a:noFill/>
                    </a:lnT>
                    <a:lnB>
                      <a:noFill/>
                    </a:lnB>
                    <a:lnTlToBr w="12700" cmpd="sng">
                      <a:noFill/>
                      <a:prstDash val="solid"/>
                    </a:lnTlToBr>
                    <a:lnBlToTr w="12700" cmpd="sng">
                      <a:noFill/>
                      <a:prstDash val="solid"/>
                    </a:lnBlToTr>
                    <a:solidFill>
                      <a:srgbClr val="ECEBEB"/>
                    </a:solidFill>
                  </a:tcPr>
                </a:tc>
                <a:extLst>
                  <a:ext uri="{0D108BD9-81ED-4DB2-BD59-A6C34878D82A}">
                    <a16:rowId xmlns:a16="http://schemas.microsoft.com/office/drawing/2014/main" val="10005"/>
                  </a:ext>
                </a:extLst>
              </a:tr>
              <a:tr h="271145">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31750">
                        <a:lnSpc>
                          <a:spcPts val="2035"/>
                        </a:lnSpc>
                      </a:pPr>
                      <a:r>
                        <a:rPr sz="1800" spc="-5" dirty="0">
                          <a:latin typeface="Trebuchet MS"/>
                          <a:cs typeface="Trebuchet MS"/>
                        </a:rPr>
                        <a:t>186 265</a:t>
                      </a:r>
                      <a:r>
                        <a:rPr sz="1800" spc="-125" dirty="0">
                          <a:latin typeface="Trebuchet MS"/>
                          <a:cs typeface="Trebuchet MS"/>
                        </a:rPr>
                        <a:t> </a:t>
                      </a:r>
                      <a:r>
                        <a:rPr sz="1800" dirty="0">
                          <a:latin typeface="Trebuchet MS"/>
                          <a:cs typeface="Trebuchet MS"/>
                        </a:rPr>
                        <a:t>2</a:t>
                      </a:r>
                      <a:endParaRPr sz="1800">
                        <a:latin typeface="Trebuchet MS"/>
                        <a:cs typeface="Trebuchet MS"/>
                      </a:endParaRPr>
                    </a:p>
                  </a:txBody>
                  <a:tcPr marL="0" marR="0" marT="0" marB="0">
                    <a:lnL>
                      <a:noFill/>
                    </a:lnL>
                    <a:lnR>
                      <a:noFill/>
                    </a:lnR>
                    <a:lnT>
                      <a:noFill/>
                    </a:lnT>
                    <a:lnB>
                      <a:noFill/>
                    </a:lnB>
                    <a:lnTlToBr w="12700" cmpd="sng">
                      <a:noFill/>
                      <a:prstDash val="solid"/>
                    </a:lnTlToBr>
                    <a:lnBlToTr w="12700" cmpd="sng">
                      <a:noFill/>
                      <a:prstDash val="solid"/>
                    </a:lnBlToTr>
                    <a:solidFill>
                      <a:srgbClr val="ECEBEB"/>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R="24130" algn="r">
                        <a:lnSpc>
                          <a:spcPts val="2035"/>
                        </a:lnSpc>
                      </a:pPr>
                      <a:r>
                        <a:rPr sz="1800" spc="-5" dirty="0">
                          <a:latin typeface="Trebuchet MS"/>
                          <a:cs typeface="Trebuchet MS"/>
                        </a:rPr>
                        <a:t>881171488</a:t>
                      </a:r>
                      <a:endParaRPr sz="1800">
                        <a:latin typeface="Trebuchet MS"/>
                        <a:cs typeface="Trebuchet MS"/>
                      </a:endParaRPr>
                    </a:p>
                  </a:txBody>
                  <a:tcPr marL="0" marR="0" marT="0" marB="0">
                    <a:lnL>
                      <a:noFill/>
                    </a:lnL>
                    <a:lnR>
                      <a:noFill/>
                    </a:lnR>
                    <a:lnT>
                      <a:noFill/>
                    </a:lnT>
                    <a:lnB>
                      <a:noFill/>
                    </a:lnB>
                    <a:lnTlToBr w="12700" cmpd="sng">
                      <a:noFill/>
                      <a:prstDash val="solid"/>
                    </a:lnTlToBr>
                    <a:lnBlToTr w="12700" cmpd="sng">
                      <a:noFill/>
                      <a:prstDash val="solid"/>
                    </a:lnBlToTr>
                    <a:solidFill>
                      <a:srgbClr val="ECEBEB"/>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R="24130" algn="r">
                        <a:lnSpc>
                          <a:spcPts val="2035"/>
                        </a:lnSpc>
                      </a:pPr>
                      <a:r>
                        <a:rPr sz="1800" spc="-5" dirty="0">
                          <a:latin typeface="Trebuchet MS"/>
                          <a:cs typeface="Trebuchet MS"/>
                        </a:rPr>
                        <a:t>2,1</a:t>
                      </a:r>
                      <a:endParaRPr sz="1800">
                        <a:latin typeface="Trebuchet MS"/>
                        <a:cs typeface="Trebuchet MS"/>
                      </a:endParaRPr>
                    </a:p>
                  </a:txBody>
                  <a:tcPr marL="0" marR="0" marT="0" marB="0">
                    <a:lnL>
                      <a:noFill/>
                    </a:lnL>
                    <a:lnR>
                      <a:noFill/>
                    </a:lnR>
                    <a:lnT>
                      <a:noFill/>
                    </a:lnT>
                    <a:lnB>
                      <a:noFill/>
                    </a:lnB>
                    <a:lnTlToBr w="12700" cmpd="sng">
                      <a:noFill/>
                      <a:prstDash val="solid"/>
                    </a:lnTlToBr>
                    <a:lnBlToTr w="12700" cmpd="sng">
                      <a:noFill/>
                      <a:prstDash val="solid"/>
                    </a:lnBlToTr>
                    <a:solidFill>
                      <a:srgbClr val="ECEBEB"/>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nSpc>
                          <a:spcPct val="100000"/>
                        </a:lnSpc>
                      </a:pPr>
                      <a:endParaRPr sz="1600">
                        <a:latin typeface="Times New Roman"/>
                        <a:cs typeface="Times New Roman"/>
                      </a:endParaRPr>
                    </a:p>
                  </a:txBody>
                  <a:tcPr marL="0" marR="0" marT="0" marB="0">
                    <a:lnL>
                      <a:noFill/>
                    </a:lnL>
                    <a:lnR>
                      <a:noFill/>
                    </a:lnR>
                    <a:lnT>
                      <a:noFill/>
                    </a:lnT>
                    <a:lnB>
                      <a:noFill/>
                    </a:lnB>
                    <a:lnTlToBr w="12700" cmpd="sng">
                      <a:noFill/>
                      <a:prstDash val="solid"/>
                    </a:lnTlToBr>
                    <a:lnBlToTr w="12700" cmpd="sng">
                      <a:noFill/>
                      <a:prstDash val="solid"/>
                    </a:lnBlToTr>
                    <a:solidFill>
                      <a:srgbClr val="ECEBEB"/>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nSpc>
                          <a:spcPct val="100000"/>
                        </a:lnSpc>
                      </a:pPr>
                      <a:endParaRPr sz="1600">
                        <a:latin typeface="Times New Roman"/>
                        <a:cs typeface="Times New Roman"/>
                      </a:endParaRPr>
                    </a:p>
                  </a:txBody>
                  <a:tcPr marL="0" marR="0" marT="0" marB="0">
                    <a:lnL>
                      <a:noFill/>
                    </a:lnL>
                    <a:lnR>
                      <a:noFill/>
                    </a:lnR>
                    <a:lnT>
                      <a:noFill/>
                    </a:lnT>
                    <a:lnB>
                      <a:noFill/>
                    </a:lnB>
                    <a:lnTlToBr w="12700" cmpd="sng">
                      <a:noFill/>
                      <a:prstDash val="solid"/>
                    </a:lnTlToBr>
                    <a:lnBlToTr w="12700" cmpd="sng">
                      <a:noFill/>
                      <a:prstDash val="solid"/>
                    </a:lnBlToTr>
                    <a:solidFill>
                      <a:srgbClr val="ECEBEB"/>
                    </a:solidFill>
                  </a:tcPr>
                </a:tc>
                <a:extLst>
                  <a:ext uri="{0D108BD9-81ED-4DB2-BD59-A6C34878D82A}">
                    <a16:rowId xmlns:a16="http://schemas.microsoft.com/office/drawing/2014/main" val="10006"/>
                  </a:ext>
                </a:extLst>
              </a:tr>
            </a:tbl>
          </a:graphicData>
        </a:graphic>
      </p:graphicFrame>
      <p:sp>
        <p:nvSpPr>
          <p:cNvPr id="10" name="object 8"/>
          <p:cNvSpPr/>
          <p:nvPr/>
        </p:nvSpPr>
        <p:spPr>
          <a:xfrm>
            <a:off x="381000" y="4716779"/>
            <a:ext cx="8117840" cy="1066800"/>
          </a:xfrm>
          <a:prstGeom prst="rect">
            <a:avLst/>
          </a:prstGeom>
          <a:blipFill>
            <a:blip r:embed="rId2" cstate="print"/>
            <a:stretch>
              <a:fillRect/>
            </a:stretch>
          </a:blipFill>
        </p:spPr>
        <p:txBody>
          <a:bodyPr wrap="square" lIns="0" tIns="0" rIns="0" bIns="0" rtlCol="0"/>
          <a:lstStyle/>
          <a:p>
            <a:endParaRPr>
              <a:solidFill>
                <a:prstClr val="black"/>
              </a:solidFill>
              <a:latin typeface="Calibri"/>
            </a:endParaRPr>
          </a:p>
        </p:txBody>
      </p:sp>
    </p:spTree>
    <p:extLst>
      <p:ext uri="{BB962C8B-B14F-4D97-AF65-F5344CB8AC3E}">
        <p14:creationId xmlns:p14="http://schemas.microsoft.com/office/powerpoint/2010/main" val="322532485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pc="-35" dirty="0"/>
              <a:t>Writing </a:t>
            </a:r>
            <a:r>
              <a:rPr lang="en-US" spc="-5" dirty="0"/>
              <a:t>the</a:t>
            </a:r>
            <a:r>
              <a:rPr lang="en-US" spc="-50" dirty="0"/>
              <a:t> </a:t>
            </a:r>
            <a:r>
              <a:rPr lang="en-US" spc="-30" dirty="0"/>
              <a:t>Reducer</a:t>
            </a:r>
            <a:endParaRPr lang="en-US" dirty="0"/>
          </a:p>
        </p:txBody>
      </p:sp>
      <p:sp>
        <p:nvSpPr>
          <p:cNvPr id="3" name="Footer Placeholder 2"/>
          <p:cNvSpPr>
            <a:spLocks noGrp="1"/>
          </p:cNvSpPr>
          <p:nvPr>
            <p:ph type="ftr" sz="quarter" idx="11"/>
          </p:nvPr>
        </p:nvSpPr>
        <p:spPr/>
        <p:txBody>
          <a:bodyPr/>
          <a:lstStyle/>
          <a:p>
            <a:r>
              <a:rPr lang="sk-SK" dirty="0"/>
              <a:t>CSP554</a:t>
            </a:r>
            <a:r>
              <a:rPr lang="en-US" dirty="0"/>
              <a:t> Module 03b</a:t>
            </a:r>
          </a:p>
        </p:txBody>
      </p:sp>
      <p:sp>
        <p:nvSpPr>
          <p:cNvPr id="4" name="Slide Number Placeholder 3"/>
          <p:cNvSpPr>
            <a:spLocks noGrp="1"/>
          </p:cNvSpPr>
          <p:nvPr>
            <p:ph type="sldNum" sz="quarter" idx="12"/>
          </p:nvPr>
        </p:nvSpPr>
        <p:spPr/>
        <p:txBody>
          <a:bodyPr/>
          <a:lstStyle/>
          <a:p>
            <a:fld id="{9AA7C465-8597-4488-B68C-958448427716}" type="slidenum">
              <a:rPr lang="en-US" smtClean="0"/>
              <a:t>52</a:t>
            </a:fld>
            <a:endParaRPr lang="en-US" dirty="0"/>
          </a:p>
        </p:txBody>
      </p:sp>
      <p:sp>
        <p:nvSpPr>
          <p:cNvPr id="5" name="object 3"/>
          <p:cNvSpPr txBox="1"/>
          <p:nvPr/>
        </p:nvSpPr>
        <p:spPr>
          <a:xfrm>
            <a:off x="152400" y="1828800"/>
            <a:ext cx="3939540" cy="300355"/>
          </a:xfrm>
          <a:prstGeom prst="rect">
            <a:avLst/>
          </a:prstGeom>
        </p:spPr>
        <p:txBody>
          <a:bodyPr vert="horz" wrap="square" lIns="0" tIns="12700" rIns="0" bIns="0" rtlCol="0">
            <a:spAutoFit/>
          </a:bodyPr>
          <a:lstStyle/>
          <a:p>
            <a:pPr marL="12700">
              <a:lnSpc>
                <a:spcPct val="100000"/>
              </a:lnSpc>
              <a:spcBef>
                <a:spcPts val="100"/>
              </a:spcBef>
            </a:pPr>
            <a:r>
              <a:rPr sz="1800" spc="-5" dirty="0">
                <a:latin typeface="Trebuchet MS"/>
                <a:cs typeface="Trebuchet MS"/>
              </a:rPr>
              <a:t>USER ID|MOVIE</a:t>
            </a:r>
            <a:r>
              <a:rPr sz="1800" spc="-65" dirty="0">
                <a:latin typeface="Trebuchet MS"/>
                <a:cs typeface="Trebuchet MS"/>
              </a:rPr>
              <a:t> </a:t>
            </a:r>
            <a:r>
              <a:rPr sz="1800" spc="-25" dirty="0">
                <a:latin typeface="Trebuchet MS"/>
                <a:cs typeface="Trebuchet MS"/>
              </a:rPr>
              <a:t>ID|RATING|TIMESTAMP</a:t>
            </a:r>
            <a:endParaRPr sz="1800" dirty="0">
              <a:latin typeface="Trebuchet MS"/>
              <a:cs typeface="Trebuchet MS"/>
            </a:endParaRPr>
          </a:p>
        </p:txBody>
      </p:sp>
      <p:sp>
        <p:nvSpPr>
          <p:cNvPr id="6" name="object 4"/>
          <p:cNvSpPr/>
          <p:nvPr/>
        </p:nvSpPr>
        <p:spPr>
          <a:xfrm>
            <a:off x="3149345" y="2843657"/>
            <a:ext cx="1154430" cy="213360"/>
          </a:xfrm>
          <a:custGeom>
            <a:avLst/>
            <a:gdLst/>
            <a:ahLst/>
            <a:cxnLst/>
            <a:rect l="l" t="t" r="r" b="b"/>
            <a:pathLst>
              <a:path w="1154429" h="213360">
                <a:moveTo>
                  <a:pt x="1084691" y="70992"/>
                </a:moveTo>
                <a:lnTo>
                  <a:pt x="976376" y="70992"/>
                </a:lnTo>
                <a:lnTo>
                  <a:pt x="976630" y="106552"/>
                </a:lnTo>
                <a:lnTo>
                  <a:pt x="941007" y="106793"/>
                </a:lnTo>
                <a:lnTo>
                  <a:pt x="941705" y="213359"/>
                </a:lnTo>
                <a:lnTo>
                  <a:pt x="1154430" y="105282"/>
                </a:lnTo>
                <a:lnTo>
                  <a:pt x="1084691" y="70992"/>
                </a:lnTo>
                <a:close/>
              </a:path>
              <a:path w="1154429" h="213360">
                <a:moveTo>
                  <a:pt x="940774" y="71233"/>
                </a:moveTo>
                <a:lnTo>
                  <a:pt x="0" y="77596"/>
                </a:lnTo>
                <a:lnTo>
                  <a:pt x="254" y="113156"/>
                </a:lnTo>
                <a:lnTo>
                  <a:pt x="941007" y="106793"/>
                </a:lnTo>
                <a:lnTo>
                  <a:pt x="940774" y="71233"/>
                </a:lnTo>
                <a:close/>
              </a:path>
              <a:path w="1154429" h="213360">
                <a:moveTo>
                  <a:pt x="976376" y="70992"/>
                </a:moveTo>
                <a:lnTo>
                  <a:pt x="940774" y="71233"/>
                </a:lnTo>
                <a:lnTo>
                  <a:pt x="941007" y="106793"/>
                </a:lnTo>
                <a:lnTo>
                  <a:pt x="976630" y="106552"/>
                </a:lnTo>
                <a:lnTo>
                  <a:pt x="976376" y="70992"/>
                </a:lnTo>
                <a:close/>
              </a:path>
              <a:path w="1154429" h="213360">
                <a:moveTo>
                  <a:pt x="940308" y="0"/>
                </a:moveTo>
                <a:lnTo>
                  <a:pt x="940774" y="71233"/>
                </a:lnTo>
                <a:lnTo>
                  <a:pt x="1084691" y="70992"/>
                </a:lnTo>
                <a:lnTo>
                  <a:pt x="940308" y="0"/>
                </a:lnTo>
                <a:close/>
              </a:path>
            </a:pathLst>
          </a:custGeom>
          <a:solidFill>
            <a:srgbClr val="F3C72D"/>
          </a:solidFill>
        </p:spPr>
        <p:txBody>
          <a:bodyPr wrap="square" lIns="0" tIns="0" rIns="0" bIns="0" rtlCol="0"/>
          <a:lstStyle/>
          <a:p>
            <a:endParaRPr/>
          </a:p>
        </p:txBody>
      </p:sp>
      <p:sp>
        <p:nvSpPr>
          <p:cNvPr id="7" name="object 5"/>
          <p:cNvSpPr/>
          <p:nvPr/>
        </p:nvSpPr>
        <p:spPr>
          <a:xfrm>
            <a:off x="5122925" y="2826257"/>
            <a:ext cx="969644" cy="213360"/>
          </a:xfrm>
          <a:custGeom>
            <a:avLst/>
            <a:gdLst/>
            <a:ahLst/>
            <a:cxnLst/>
            <a:rect l="l" t="t" r="r" b="b"/>
            <a:pathLst>
              <a:path w="969645" h="213360">
                <a:moveTo>
                  <a:pt x="899490" y="70738"/>
                </a:moveTo>
                <a:lnTo>
                  <a:pt x="791210" y="70738"/>
                </a:lnTo>
                <a:lnTo>
                  <a:pt x="791464" y="106299"/>
                </a:lnTo>
                <a:lnTo>
                  <a:pt x="755903" y="106590"/>
                </a:lnTo>
                <a:lnTo>
                  <a:pt x="756793" y="213359"/>
                </a:lnTo>
                <a:lnTo>
                  <a:pt x="969264" y="104901"/>
                </a:lnTo>
                <a:lnTo>
                  <a:pt x="899490" y="70738"/>
                </a:lnTo>
                <a:close/>
              </a:path>
              <a:path w="969645" h="213360">
                <a:moveTo>
                  <a:pt x="755606" y="71030"/>
                </a:moveTo>
                <a:lnTo>
                  <a:pt x="0" y="77215"/>
                </a:lnTo>
                <a:lnTo>
                  <a:pt x="254" y="112775"/>
                </a:lnTo>
                <a:lnTo>
                  <a:pt x="755903" y="106590"/>
                </a:lnTo>
                <a:lnTo>
                  <a:pt x="755606" y="71030"/>
                </a:lnTo>
                <a:close/>
              </a:path>
              <a:path w="969645" h="213360">
                <a:moveTo>
                  <a:pt x="791210" y="70738"/>
                </a:moveTo>
                <a:lnTo>
                  <a:pt x="755606" y="71030"/>
                </a:lnTo>
                <a:lnTo>
                  <a:pt x="755903" y="106590"/>
                </a:lnTo>
                <a:lnTo>
                  <a:pt x="791464" y="106299"/>
                </a:lnTo>
                <a:lnTo>
                  <a:pt x="791210" y="70738"/>
                </a:lnTo>
                <a:close/>
              </a:path>
              <a:path w="969645" h="213360">
                <a:moveTo>
                  <a:pt x="755015" y="0"/>
                </a:moveTo>
                <a:lnTo>
                  <a:pt x="755606" y="71030"/>
                </a:lnTo>
                <a:lnTo>
                  <a:pt x="899490" y="70738"/>
                </a:lnTo>
                <a:lnTo>
                  <a:pt x="755015" y="0"/>
                </a:lnTo>
                <a:close/>
              </a:path>
            </a:pathLst>
          </a:custGeom>
          <a:solidFill>
            <a:srgbClr val="F3C72D"/>
          </a:solidFill>
        </p:spPr>
        <p:txBody>
          <a:bodyPr wrap="square" lIns="0" tIns="0" rIns="0" bIns="0" rtlCol="0"/>
          <a:lstStyle/>
          <a:p>
            <a:endParaRPr/>
          </a:p>
        </p:txBody>
      </p:sp>
      <p:sp>
        <p:nvSpPr>
          <p:cNvPr id="8" name="object 6"/>
          <p:cNvSpPr/>
          <p:nvPr/>
        </p:nvSpPr>
        <p:spPr>
          <a:xfrm>
            <a:off x="7657083" y="2848355"/>
            <a:ext cx="784860" cy="213360"/>
          </a:xfrm>
          <a:custGeom>
            <a:avLst/>
            <a:gdLst/>
            <a:ahLst/>
            <a:cxnLst/>
            <a:rect l="l" t="t" r="r" b="b"/>
            <a:pathLst>
              <a:path w="784859" h="213360">
                <a:moveTo>
                  <a:pt x="719320" y="70104"/>
                </a:moveTo>
                <a:lnTo>
                  <a:pt x="606171" y="70104"/>
                </a:lnTo>
                <a:lnTo>
                  <a:pt x="607186" y="105664"/>
                </a:lnTo>
                <a:lnTo>
                  <a:pt x="571628" y="106677"/>
                </a:lnTo>
                <a:lnTo>
                  <a:pt x="574675" y="213233"/>
                </a:lnTo>
                <a:lnTo>
                  <a:pt x="784859" y="100584"/>
                </a:lnTo>
                <a:lnTo>
                  <a:pt x="719320" y="70104"/>
                </a:lnTo>
                <a:close/>
              </a:path>
              <a:path w="784859" h="213360">
                <a:moveTo>
                  <a:pt x="570612" y="71117"/>
                </a:moveTo>
                <a:lnTo>
                  <a:pt x="0" y="87376"/>
                </a:lnTo>
                <a:lnTo>
                  <a:pt x="1015" y="122936"/>
                </a:lnTo>
                <a:lnTo>
                  <a:pt x="571628" y="106677"/>
                </a:lnTo>
                <a:lnTo>
                  <a:pt x="570612" y="71117"/>
                </a:lnTo>
                <a:close/>
              </a:path>
              <a:path w="784859" h="213360">
                <a:moveTo>
                  <a:pt x="606171" y="70104"/>
                </a:moveTo>
                <a:lnTo>
                  <a:pt x="570612" y="71117"/>
                </a:lnTo>
                <a:lnTo>
                  <a:pt x="571628" y="106677"/>
                </a:lnTo>
                <a:lnTo>
                  <a:pt x="607186" y="105664"/>
                </a:lnTo>
                <a:lnTo>
                  <a:pt x="606171" y="70104"/>
                </a:lnTo>
                <a:close/>
              </a:path>
              <a:path w="784859" h="213360">
                <a:moveTo>
                  <a:pt x="568578" y="0"/>
                </a:moveTo>
                <a:lnTo>
                  <a:pt x="570612" y="71117"/>
                </a:lnTo>
                <a:lnTo>
                  <a:pt x="606171" y="70104"/>
                </a:lnTo>
                <a:lnTo>
                  <a:pt x="719320" y="70104"/>
                </a:lnTo>
                <a:lnTo>
                  <a:pt x="568578" y="0"/>
                </a:lnTo>
                <a:close/>
              </a:path>
            </a:pathLst>
          </a:custGeom>
          <a:solidFill>
            <a:srgbClr val="F3C72D"/>
          </a:solidFill>
        </p:spPr>
        <p:txBody>
          <a:bodyPr wrap="square" lIns="0" tIns="0" rIns="0" bIns="0" rtlCol="0"/>
          <a:lstStyle/>
          <a:p>
            <a:endParaRPr/>
          </a:p>
        </p:txBody>
      </p:sp>
      <p:graphicFrame>
        <p:nvGraphicFramePr>
          <p:cNvPr id="9" name="object 7"/>
          <p:cNvGraphicFramePr>
            <a:graphicFrameLocks noGrp="1"/>
          </p:cNvGraphicFramePr>
          <p:nvPr>
            <p:extLst>
              <p:ext uri="{D42A27DB-BD31-4B8C-83A1-F6EECF244321}">
                <p14:modId xmlns:p14="http://schemas.microsoft.com/office/powerpoint/2010/main" val="721371536"/>
              </p:ext>
            </p:extLst>
          </p:nvPr>
        </p:nvGraphicFramePr>
        <p:xfrm>
          <a:off x="486791" y="2199876"/>
          <a:ext cx="8477249" cy="1914970"/>
        </p:xfrm>
        <a:graphic>
          <a:graphicData uri="http://schemas.openxmlformats.org/drawingml/2006/table">
            <a:tbl>
              <a:tblPr firstRow="1" bandRow="1">
                <a:tableStyleId>{2D5ABB26-0587-4C30-8999-92F81FD0307C}</a:tableStyleId>
              </a:tblPr>
              <a:tblGrid>
                <a:gridCol w="1235075">
                  <a:extLst>
                    <a:ext uri="{9D8B030D-6E8A-4147-A177-3AD203B41FA5}">
                      <a16:colId xmlns:a16="http://schemas.microsoft.com/office/drawing/2014/main" val="20000"/>
                    </a:ext>
                  </a:extLst>
                </a:gridCol>
                <a:gridCol w="1275080">
                  <a:extLst>
                    <a:ext uri="{9D8B030D-6E8A-4147-A177-3AD203B41FA5}">
                      <a16:colId xmlns:a16="http://schemas.microsoft.com/office/drawing/2014/main" val="20001"/>
                    </a:ext>
                  </a:extLst>
                </a:gridCol>
                <a:gridCol w="1756410">
                  <a:extLst>
                    <a:ext uri="{9D8B030D-6E8A-4147-A177-3AD203B41FA5}">
                      <a16:colId xmlns:a16="http://schemas.microsoft.com/office/drawing/2014/main" val="20002"/>
                    </a:ext>
                  </a:extLst>
                </a:gridCol>
                <a:gridCol w="3035300">
                  <a:extLst>
                    <a:ext uri="{9D8B030D-6E8A-4147-A177-3AD203B41FA5}">
                      <a16:colId xmlns:a16="http://schemas.microsoft.com/office/drawing/2014/main" val="20003"/>
                    </a:ext>
                  </a:extLst>
                </a:gridCol>
                <a:gridCol w="1175384">
                  <a:extLst>
                    <a:ext uri="{9D8B030D-6E8A-4147-A177-3AD203B41FA5}">
                      <a16:colId xmlns:a16="http://schemas.microsoft.com/office/drawing/2014/main" val="20004"/>
                    </a:ext>
                  </a:extLst>
                </a:gridCol>
              </a:tblGrid>
              <a:tr h="267970">
                <a:tc>
                  <a:txBody>
                    <a:bodyPr/>
                    <a:lstStyle/>
                    <a:p>
                      <a:pPr marL="31750">
                        <a:lnSpc>
                          <a:spcPts val="2010"/>
                        </a:lnSpc>
                      </a:pPr>
                      <a:r>
                        <a:rPr sz="1800" spc="-5" dirty="0">
                          <a:latin typeface="Trebuchet MS"/>
                          <a:cs typeface="Trebuchet MS"/>
                        </a:rPr>
                        <a:t>196 242</a:t>
                      </a:r>
                      <a:r>
                        <a:rPr sz="1800" spc="-125" dirty="0">
                          <a:latin typeface="Trebuchet MS"/>
                          <a:cs typeface="Trebuchet MS"/>
                        </a:rPr>
                        <a:t> </a:t>
                      </a:r>
                      <a:r>
                        <a:rPr sz="1800" dirty="0">
                          <a:latin typeface="Trebuchet MS"/>
                          <a:cs typeface="Trebuchet MS"/>
                        </a:rPr>
                        <a:t>3</a:t>
                      </a:r>
                      <a:endParaRPr sz="1800">
                        <a:latin typeface="Trebuchet MS"/>
                        <a:cs typeface="Trebuchet MS"/>
                      </a:endParaRPr>
                    </a:p>
                  </a:txBody>
                  <a:tcPr marL="0" marR="0" marT="0" marB="0">
                    <a:solidFill>
                      <a:srgbClr val="ECEBEB"/>
                    </a:solidFill>
                  </a:tcPr>
                </a:tc>
                <a:tc>
                  <a:txBody>
                    <a:bodyPr/>
                    <a:lstStyle/>
                    <a:p>
                      <a:pPr marR="24130" algn="r">
                        <a:lnSpc>
                          <a:spcPts val="2010"/>
                        </a:lnSpc>
                      </a:pPr>
                      <a:r>
                        <a:rPr sz="1800" spc="-5" dirty="0">
                          <a:latin typeface="Trebuchet MS"/>
                          <a:cs typeface="Trebuchet MS"/>
                        </a:rPr>
                        <a:t>881250949</a:t>
                      </a:r>
                      <a:endParaRPr sz="1800">
                        <a:latin typeface="Trebuchet MS"/>
                        <a:cs typeface="Trebuchet MS"/>
                      </a:endParaRPr>
                    </a:p>
                  </a:txBody>
                  <a:tcPr marL="0" marR="0" marT="0" marB="0">
                    <a:solidFill>
                      <a:srgbClr val="ECEBEB"/>
                    </a:solidFill>
                  </a:tcPr>
                </a:tc>
                <a:tc gridSpan="3">
                  <a:txBody>
                    <a:bodyPr/>
                    <a:lstStyle/>
                    <a:p>
                      <a:pPr marL="1400810">
                        <a:lnSpc>
                          <a:spcPts val="1350"/>
                        </a:lnSpc>
                        <a:spcBef>
                          <a:spcPts val="660"/>
                        </a:spcBef>
                        <a:tabLst>
                          <a:tab pos="2270125" algn="l"/>
                        </a:tabLst>
                      </a:pPr>
                      <a:r>
                        <a:rPr sz="2700" spc="-7" baseline="23148" dirty="0">
                          <a:latin typeface="Trebuchet MS"/>
                          <a:cs typeface="Trebuchet MS"/>
                        </a:rPr>
                        <a:t>3,1	</a:t>
                      </a:r>
                      <a:r>
                        <a:rPr sz="1800" spc="-5" dirty="0">
                          <a:latin typeface="Trebuchet MS"/>
                          <a:cs typeface="Trebuchet MS"/>
                        </a:rPr>
                        <a:t>Shuffle</a:t>
                      </a:r>
                      <a:endParaRPr sz="1800">
                        <a:latin typeface="Trebuchet MS"/>
                        <a:cs typeface="Trebuchet MS"/>
                      </a:endParaRPr>
                    </a:p>
                  </a:txBody>
                  <a:tcPr marL="0" marR="0" marT="83820" marB="0">
                    <a:solidFill>
                      <a:srgbClr val="ECEBEB"/>
                    </a:solidFill>
                  </a:tcPr>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000"/>
                  </a:ext>
                </a:extLst>
              </a:tr>
              <a:tr h="271145">
                <a:tc>
                  <a:txBody>
                    <a:bodyPr/>
                    <a:lstStyle/>
                    <a:p>
                      <a:pPr marL="31750">
                        <a:lnSpc>
                          <a:spcPts val="1989"/>
                        </a:lnSpc>
                      </a:pPr>
                      <a:r>
                        <a:rPr sz="1800" spc="-5" dirty="0">
                          <a:latin typeface="Trebuchet MS"/>
                          <a:cs typeface="Trebuchet MS"/>
                        </a:rPr>
                        <a:t>186 302</a:t>
                      </a:r>
                      <a:r>
                        <a:rPr sz="1800" spc="-125" dirty="0">
                          <a:latin typeface="Trebuchet MS"/>
                          <a:cs typeface="Trebuchet MS"/>
                        </a:rPr>
                        <a:t> </a:t>
                      </a:r>
                      <a:r>
                        <a:rPr sz="1800" dirty="0">
                          <a:latin typeface="Trebuchet MS"/>
                          <a:cs typeface="Trebuchet MS"/>
                        </a:rPr>
                        <a:t>3</a:t>
                      </a:r>
                    </a:p>
                  </a:txBody>
                  <a:tcPr marL="0" marR="0" marT="0" marB="0">
                    <a:solidFill>
                      <a:srgbClr val="ECEBEB"/>
                    </a:solidFill>
                  </a:tcPr>
                </a:tc>
                <a:tc gridSpan="4">
                  <a:txBody>
                    <a:bodyPr/>
                    <a:lstStyle/>
                    <a:p>
                      <a:pPr marL="168275">
                        <a:lnSpc>
                          <a:spcPts val="1989"/>
                        </a:lnSpc>
                        <a:tabLst>
                          <a:tab pos="1685289" algn="l"/>
                          <a:tab pos="2675255" algn="l"/>
                          <a:tab pos="3545204" algn="l"/>
                          <a:tab pos="4462145" algn="l"/>
                          <a:tab pos="5887720" algn="l"/>
                          <a:tab pos="6814184" algn="l"/>
                        </a:tabLst>
                      </a:pPr>
                      <a:r>
                        <a:rPr sz="2700" spc="-7" baseline="1543" dirty="0">
                          <a:latin typeface="Trebuchet MS"/>
                          <a:cs typeface="Trebuchet MS"/>
                        </a:rPr>
                        <a:t>891717742	</a:t>
                      </a:r>
                      <a:r>
                        <a:rPr sz="2700" spc="-7" baseline="-23148" dirty="0">
                          <a:latin typeface="Trebuchet MS"/>
                          <a:cs typeface="Trebuchet MS"/>
                        </a:rPr>
                        <a:t>Map	</a:t>
                      </a:r>
                      <a:r>
                        <a:rPr sz="1800" spc="-5" dirty="0">
                          <a:latin typeface="Trebuchet MS"/>
                          <a:cs typeface="Trebuchet MS"/>
                        </a:rPr>
                        <a:t>3,1	</a:t>
                      </a:r>
                      <a:r>
                        <a:rPr sz="2700" baseline="-23148" dirty="0">
                          <a:latin typeface="Trebuchet MS"/>
                          <a:cs typeface="Trebuchet MS"/>
                        </a:rPr>
                        <a:t>&amp;</a:t>
                      </a:r>
                      <a:r>
                        <a:rPr sz="2700" spc="0" baseline="-23148" dirty="0">
                          <a:latin typeface="Trebuchet MS"/>
                          <a:cs typeface="Trebuchet MS"/>
                        </a:rPr>
                        <a:t> </a:t>
                      </a:r>
                      <a:r>
                        <a:rPr sz="2700" spc="-7" baseline="-23148" dirty="0">
                          <a:latin typeface="Trebuchet MS"/>
                          <a:cs typeface="Trebuchet MS"/>
                        </a:rPr>
                        <a:t>Sort	</a:t>
                      </a:r>
                      <a:r>
                        <a:rPr sz="2700" baseline="-6172" dirty="0">
                          <a:latin typeface="Trebuchet MS"/>
                          <a:cs typeface="Trebuchet MS"/>
                        </a:rPr>
                        <a:t>1 </a:t>
                      </a:r>
                      <a:r>
                        <a:rPr sz="2700" spc="-7" baseline="-6172" dirty="0">
                          <a:latin typeface="Trebuchet MS"/>
                          <a:cs typeface="Trebuchet MS"/>
                        </a:rPr>
                        <a:t>-&gt;</a:t>
                      </a:r>
                      <a:r>
                        <a:rPr sz="2700" baseline="-6172" dirty="0">
                          <a:latin typeface="Trebuchet MS"/>
                          <a:cs typeface="Trebuchet MS"/>
                        </a:rPr>
                        <a:t> </a:t>
                      </a:r>
                      <a:r>
                        <a:rPr sz="2700" spc="-7" baseline="-6172" dirty="0">
                          <a:latin typeface="Trebuchet MS"/>
                          <a:cs typeface="Trebuchet MS"/>
                        </a:rPr>
                        <a:t>1,</a:t>
                      </a:r>
                      <a:r>
                        <a:rPr sz="2700" spc="-15" baseline="-6172" dirty="0">
                          <a:latin typeface="Trebuchet MS"/>
                          <a:cs typeface="Trebuchet MS"/>
                        </a:rPr>
                        <a:t> </a:t>
                      </a:r>
                      <a:r>
                        <a:rPr sz="2700" baseline="-6172" dirty="0">
                          <a:latin typeface="Trebuchet MS"/>
                          <a:cs typeface="Trebuchet MS"/>
                        </a:rPr>
                        <a:t>1	</a:t>
                      </a:r>
                      <a:r>
                        <a:rPr sz="2700" spc="-30" baseline="-18518" dirty="0">
                          <a:latin typeface="Trebuchet MS"/>
                          <a:cs typeface="Trebuchet MS"/>
                        </a:rPr>
                        <a:t>Reduce	</a:t>
                      </a:r>
                      <a:r>
                        <a:rPr sz="1800" spc="-5" dirty="0">
                          <a:latin typeface="Trebuchet MS"/>
                          <a:cs typeface="Trebuchet MS"/>
                        </a:rPr>
                        <a:t>1,</a:t>
                      </a:r>
                      <a:r>
                        <a:rPr sz="1800" spc="-55" dirty="0">
                          <a:latin typeface="Trebuchet MS"/>
                          <a:cs typeface="Trebuchet MS"/>
                        </a:rPr>
                        <a:t> </a:t>
                      </a:r>
                      <a:r>
                        <a:rPr sz="1800" dirty="0">
                          <a:latin typeface="Trebuchet MS"/>
                          <a:cs typeface="Trebuchet MS"/>
                        </a:rPr>
                        <a:t>2</a:t>
                      </a:r>
                      <a:endParaRPr sz="1800">
                        <a:latin typeface="Trebuchet MS"/>
                        <a:cs typeface="Trebuchet MS"/>
                      </a:endParaRPr>
                    </a:p>
                  </a:txBody>
                  <a:tcPr marL="0" marR="0" marT="0" marB="0">
                    <a:solidFill>
                      <a:srgbClr val="ECEBEB"/>
                    </a:solidFill>
                  </a:tcPr>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001"/>
                  </a:ext>
                </a:extLst>
              </a:tr>
              <a:tr h="292735">
                <a:tc>
                  <a:txBody>
                    <a:bodyPr/>
                    <a:lstStyle/>
                    <a:p>
                      <a:pPr marL="31750">
                        <a:lnSpc>
                          <a:spcPts val="2050"/>
                        </a:lnSpc>
                      </a:pPr>
                      <a:r>
                        <a:rPr sz="1800" spc="-5" dirty="0">
                          <a:latin typeface="Trebuchet MS"/>
                          <a:cs typeface="Trebuchet MS"/>
                        </a:rPr>
                        <a:t>196 377</a:t>
                      </a:r>
                      <a:r>
                        <a:rPr sz="1800" spc="-125" dirty="0">
                          <a:latin typeface="Trebuchet MS"/>
                          <a:cs typeface="Trebuchet MS"/>
                        </a:rPr>
                        <a:t> </a:t>
                      </a:r>
                      <a:r>
                        <a:rPr sz="1800" dirty="0">
                          <a:latin typeface="Trebuchet MS"/>
                          <a:cs typeface="Trebuchet MS"/>
                        </a:rPr>
                        <a:t>1</a:t>
                      </a:r>
                      <a:endParaRPr sz="1800">
                        <a:latin typeface="Trebuchet MS"/>
                        <a:cs typeface="Trebuchet MS"/>
                      </a:endParaRPr>
                    </a:p>
                  </a:txBody>
                  <a:tcPr marL="0" marR="0" marT="0" marB="0">
                    <a:solidFill>
                      <a:srgbClr val="ECEBEB"/>
                    </a:solidFill>
                  </a:tcPr>
                </a:tc>
                <a:tc>
                  <a:txBody>
                    <a:bodyPr/>
                    <a:lstStyle/>
                    <a:p>
                      <a:pPr marR="24130" algn="r">
                        <a:lnSpc>
                          <a:spcPts val="2050"/>
                        </a:lnSpc>
                      </a:pPr>
                      <a:r>
                        <a:rPr sz="1800" spc="-5" dirty="0">
                          <a:latin typeface="Trebuchet MS"/>
                          <a:cs typeface="Trebuchet MS"/>
                        </a:rPr>
                        <a:t>878887116</a:t>
                      </a:r>
                      <a:endParaRPr sz="1800">
                        <a:latin typeface="Trebuchet MS"/>
                        <a:cs typeface="Trebuchet MS"/>
                      </a:endParaRPr>
                    </a:p>
                  </a:txBody>
                  <a:tcPr marL="0" marR="0" marT="0" marB="0">
                    <a:solidFill>
                      <a:srgbClr val="ECEBEB"/>
                    </a:solidFill>
                  </a:tcPr>
                </a:tc>
                <a:tc>
                  <a:txBody>
                    <a:bodyPr/>
                    <a:lstStyle/>
                    <a:p>
                      <a:pPr marR="24765" algn="r">
                        <a:lnSpc>
                          <a:spcPts val="2070"/>
                        </a:lnSpc>
                      </a:pPr>
                      <a:r>
                        <a:rPr sz="1800" spc="-5" dirty="0">
                          <a:latin typeface="Trebuchet MS"/>
                          <a:cs typeface="Trebuchet MS"/>
                        </a:rPr>
                        <a:t>1,1</a:t>
                      </a:r>
                      <a:endParaRPr sz="1800">
                        <a:latin typeface="Trebuchet MS"/>
                        <a:cs typeface="Trebuchet MS"/>
                      </a:endParaRPr>
                    </a:p>
                  </a:txBody>
                  <a:tcPr marL="0" marR="0" marT="0" marB="0">
                    <a:solidFill>
                      <a:srgbClr val="ECEBEB"/>
                    </a:solidFill>
                  </a:tcPr>
                </a:tc>
                <a:tc>
                  <a:txBody>
                    <a:bodyPr/>
                    <a:lstStyle/>
                    <a:p>
                      <a:pPr marL="1430655">
                        <a:lnSpc>
                          <a:spcPts val="2030"/>
                        </a:lnSpc>
                        <a:spcBef>
                          <a:spcPts val="105"/>
                        </a:spcBef>
                      </a:pPr>
                      <a:r>
                        <a:rPr sz="1800" dirty="0">
                          <a:latin typeface="Trebuchet MS"/>
                          <a:cs typeface="Trebuchet MS"/>
                        </a:rPr>
                        <a:t>2 </a:t>
                      </a:r>
                      <a:r>
                        <a:rPr sz="1800" spc="-5" dirty="0">
                          <a:latin typeface="Trebuchet MS"/>
                          <a:cs typeface="Trebuchet MS"/>
                        </a:rPr>
                        <a:t>-&gt; 1,</a:t>
                      </a:r>
                      <a:r>
                        <a:rPr sz="1800" spc="-30" dirty="0">
                          <a:latin typeface="Trebuchet MS"/>
                          <a:cs typeface="Trebuchet MS"/>
                        </a:rPr>
                        <a:t> </a:t>
                      </a:r>
                      <a:r>
                        <a:rPr sz="1800" dirty="0">
                          <a:latin typeface="Trebuchet MS"/>
                          <a:cs typeface="Trebuchet MS"/>
                        </a:rPr>
                        <a:t>1</a:t>
                      </a:r>
                      <a:endParaRPr sz="1800">
                        <a:latin typeface="Trebuchet MS"/>
                        <a:cs typeface="Trebuchet MS"/>
                      </a:endParaRPr>
                    </a:p>
                  </a:txBody>
                  <a:tcPr marL="0" marR="0" marT="13335" marB="0">
                    <a:solidFill>
                      <a:srgbClr val="ECEBEB"/>
                    </a:solidFill>
                  </a:tcPr>
                </a:tc>
                <a:tc>
                  <a:txBody>
                    <a:bodyPr/>
                    <a:lstStyle/>
                    <a:p>
                      <a:pPr marR="25400" algn="r">
                        <a:lnSpc>
                          <a:spcPts val="2090"/>
                        </a:lnSpc>
                      </a:pPr>
                      <a:r>
                        <a:rPr sz="1800" spc="-5" dirty="0">
                          <a:latin typeface="Trebuchet MS"/>
                          <a:cs typeface="Trebuchet MS"/>
                        </a:rPr>
                        <a:t>2,</a:t>
                      </a:r>
                      <a:r>
                        <a:rPr sz="1800" spc="-90" dirty="0">
                          <a:latin typeface="Trebuchet MS"/>
                          <a:cs typeface="Trebuchet MS"/>
                        </a:rPr>
                        <a:t> </a:t>
                      </a:r>
                      <a:r>
                        <a:rPr sz="1800" dirty="0">
                          <a:latin typeface="Trebuchet MS"/>
                          <a:cs typeface="Trebuchet MS"/>
                        </a:rPr>
                        <a:t>2</a:t>
                      </a:r>
                      <a:endParaRPr sz="1800">
                        <a:latin typeface="Trebuchet MS"/>
                        <a:cs typeface="Trebuchet MS"/>
                      </a:endParaRPr>
                    </a:p>
                  </a:txBody>
                  <a:tcPr marL="0" marR="0" marT="0" marB="0">
                    <a:solidFill>
                      <a:srgbClr val="ECEBEB"/>
                    </a:solidFill>
                  </a:tcPr>
                </a:tc>
                <a:extLst>
                  <a:ext uri="{0D108BD9-81ED-4DB2-BD59-A6C34878D82A}">
                    <a16:rowId xmlns:a16="http://schemas.microsoft.com/office/drawing/2014/main" val="10002"/>
                  </a:ext>
                </a:extLst>
              </a:tr>
              <a:tr h="274320">
                <a:tc>
                  <a:txBody>
                    <a:bodyPr/>
                    <a:lstStyle/>
                    <a:p>
                      <a:pPr marL="31750">
                        <a:lnSpc>
                          <a:spcPts val="1975"/>
                        </a:lnSpc>
                        <a:tabLst>
                          <a:tab pos="945515" algn="l"/>
                        </a:tabLst>
                      </a:pPr>
                      <a:r>
                        <a:rPr sz="1800" spc="-5" dirty="0">
                          <a:latin typeface="Trebuchet MS"/>
                          <a:cs typeface="Trebuchet MS"/>
                        </a:rPr>
                        <a:t>244</a:t>
                      </a:r>
                      <a:r>
                        <a:rPr sz="1800" spc="225" dirty="0">
                          <a:latin typeface="Trebuchet MS"/>
                          <a:cs typeface="Trebuchet MS"/>
                        </a:rPr>
                        <a:t> </a:t>
                      </a:r>
                      <a:r>
                        <a:rPr sz="1800" spc="-5" dirty="0">
                          <a:latin typeface="Trebuchet MS"/>
                          <a:cs typeface="Trebuchet MS"/>
                        </a:rPr>
                        <a:t>51	</a:t>
                      </a:r>
                      <a:r>
                        <a:rPr sz="1800" dirty="0">
                          <a:latin typeface="Trebuchet MS"/>
                          <a:cs typeface="Trebuchet MS"/>
                        </a:rPr>
                        <a:t>2</a:t>
                      </a:r>
                      <a:endParaRPr sz="1800">
                        <a:latin typeface="Trebuchet MS"/>
                        <a:cs typeface="Trebuchet MS"/>
                      </a:endParaRPr>
                    </a:p>
                  </a:txBody>
                  <a:tcPr marL="0" marR="0" marT="0" marB="0">
                    <a:solidFill>
                      <a:srgbClr val="ECEBEB"/>
                    </a:solidFill>
                  </a:tcPr>
                </a:tc>
                <a:tc>
                  <a:txBody>
                    <a:bodyPr/>
                    <a:lstStyle/>
                    <a:p>
                      <a:pPr marR="24130" algn="r">
                        <a:lnSpc>
                          <a:spcPts val="1975"/>
                        </a:lnSpc>
                      </a:pPr>
                      <a:r>
                        <a:rPr sz="1800" spc="-5" dirty="0">
                          <a:latin typeface="Trebuchet MS"/>
                          <a:cs typeface="Trebuchet MS"/>
                        </a:rPr>
                        <a:t>880606923</a:t>
                      </a:r>
                      <a:endParaRPr sz="1800">
                        <a:latin typeface="Trebuchet MS"/>
                        <a:cs typeface="Trebuchet MS"/>
                      </a:endParaRPr>
                    </a:p>
                  </a:txBody>
                  <a:tcPr marL="0" marR="0" marT="0" marB="0">
                    <a:solidFill>
                      <a:srgbClr val="ECEBEB"/>
                    </a:solidFill>
                  </a:tcPr>
                </a:tc>
                <a:tc>
                  <a:txBody>
                    <a:bodyPr/>
                    <a:lstStyle/>
                    <a:p>
                      <a:pPr marR="24765" algn="r">
                        <a:lnSpc>
                          <a:spcPts val="1995"/>
                        </a:lnSpc>
                      </a:pPr>
                      <a:r>
                        <a:rPr sz="1800" spc="-5" dirty="0">
                          <a:latin typeface="Trebuchet MS"/>
                          <a:cs typeface="Trebuchet MS"/>
                        </a:rPr>
                        <a:t>2,1</a:t>
                      </a:r>
                      <a:endParaRPr sz="1800">
                        <a:latin typeface="Trebuchet MS"/>
                        <a:cs typeface="Trebuchet MS"/>
                      </a:endParaRPr>
                    </a:p>
                  </a:txBody>
                  <a:tcPr marL="0" marR="0" marT="0" marB="0">
                    <a:solidFill>
                      <a:srgbClr val="ECEBEB"/>
                    </a:solidFill>
                  </a:tcPr>
                </a:tc>
                <a:tc>
                  <a:txBody>
                    <a:bodyPr/>
                    <a:lstStyle/>
                    <a:p>
                      <a:pPr marL="1430655">
                        <a:lnSpc>
                          <a:spcPts val="2025"/>
                        </a:lnSpc>
                        <a:spcBef>
                          <a:spcPts val="35"/>
                        </a:spcBef>
                      </a:pPr>
                      <a:r>
                        <a:rPr sz="1800" dirty="0">
                          <a:latin typeface="Trebuchet MS"/>
                          <a:cs typeface="Trebuchet MS"/>
                        </a:rPr>
                        <a:t>3 </a:t>
                      </a:r>
                      <a:r>
                        <a:rPr sz="1800" spc="-5" dirty="0">
                          <a:latin typeface="Trebuchet MS"/>
                          <a:cs typeface="Trebuchet MS"/>
                        </a:rPr>
                        <a:t>-&gt; 1,</a:t>
                      </a:r>
                      <a:r>
                        <a:rPr sz="1800" spc="-25" dirty="0">
                          <a:latin typeface="Trebuchet MS"/>
                          <a:cs typeface="Trebuchet MS"/>
                        </a:rPr>
                        <a:t> </a:t>
                      </a:r>
                      <a:r>
                        <a:rPr sz="1800" dirty="0">
                          <a:latin typeface="Trebuchet MS"/>
                          <a:cs typeface="Trebuchet MS"/>
                        </a:rPr>
                        <a:t>1</a:t>
                      </a:r>
                      <a:endParaRPr sz="1800">
                        <a:latin typeface="Trebuchet MS"/>
                        <a:cs typeface="Trebuchet MS"/>
                      </a:endParaRPr>
                    </a:p>
                  </a:txBody>
                  <a:tcPr marL="0" marR="0" marT="4445" marB="0">
                    <a:solidFill>
                      <a:srgbClr val="ECEBEB"/>
                    </a:solidFill>
                  </a:tcPr>
                </a:tc>
                <a:tc>
                  <a:txBody>
                    <a:bodyPr/>
                    <a:lstStyle/>
                    <a:p>
                      <a:pPr marR="25400" algn="r">
                        <a:lnSpc>
                          <a:spcPts val="2014"/>
                        </a:lnSpc>
                      </a:pPr>
                      <a:r>
                        <a:rPr sz="1800" spc="-5" dirty="0">
                          <a:latin typeface="Trebuchet MS"/>
                          <a:cs typeface="Trebuchet MS"/>
                        </a:rPr>
                        <a:t>3,</a:t>
                      </a:r>
                      <a:r>
                        <a:rPr sz="1800" spc="-85" dirty="0">
                          <a:latin typeface="Trebuchet MS"/>
                          <a:cs typeface="Trebuchet MS"/>
                        </a:rPr>
                        <a:t> </a:t>
                      </a:r>
                      <a:r>
                        <a:rPr sz="1800" dirty="0">
                          <a:latin typeface="Trebuchet MS"/>
                          <a:cs typeface="Trebuchet MS"/>
                        </a:rPr>
                        <a:t>2</a:t>
                      </a:r>
                      <a:endParaRPr sz="1800">
                        <a:latin typeface="Trebuchet MS"/>
                        <a:cs typeface="Trebuchet MS"/>
                      </a:endParaRPr>
                    </a:p>
                  </a:txBody>
                  <a:tcPr marL="0" marR="0" marT="0" marB="0">
                    <a:solidFill>
                      <a:srgbClr val="ECEBEB"/>
                    </a:solidFill>
                  </a:tcPr>
                </a:tc>
                <a:extLst>
                  <a:ext uri="{0D108BD9-81ED-4DB2-BD59-A6C34878D82A}">
                    <a16:rowId xmlns:a16="http://schemas.microsoft.com/office/drawing/2014/main" val="10003"/>
                  </a:ext>
                </a:extLst>
              </a:tr>
              <a:tr h="274320">
                <a:tc>
                  <a:txBody>
                    <a:bodyPr/>
                    <a:lstStyle/>
                    <a:p>
                      <a:pPr marL="31750">
                        <a:lnSpc>
                          <a:spcPts val="1975"/>
                        </a:lnSpc>
                      </a:pPr>
                      <a:r>
                        <a:rPr sz="1800" spc="-5" dirty="0">
                          <a:latin typeface="Trebuchet MS"/>
                          <a:cs typeface="Trebuchet MS"/>
                        </a:rPr>
                        <a:t>166 346</a:t>
                      </a:r>
                      <a:r>
                        <a:rPr sz="1800" spc="-125" dirty="0">
                          <a:latin typeface="Trebuchet MS"/>
                          <a:cs typeface="Trebuchet MS"/>
                        </a:rPr>
                        <a:t> </a:t>
                      </a:r>
                      <a:r>
                        <a:rPr sz="1800" dirty="0">
                          <a:latin typeface="Trebuchet MS"/>
                          <a:cs typeface="Trebuchet MS"/>
                        </a:rPr>
                        <a:t>1</a:t>
                      </a:r>
                      <a:endParaRPr sz="1800">
                        <a:latin typeface="Trebuchet MS"/>
                        <a:cs typeface="Trebuchet MS"/>
                      </a:endParaRPr>
                    </a:p>
                  </a:txBody>
                  <a:tcPr marL="0" marR="0" marT="0" marB="0">
                    <a:solidFill>
                      <a:srgbClr val="ECEBEB"/>
                    </a:solidFill>
                  </a:tcPr>
                </a:tc>
                <a:tc>
                  <a:txBody>
                    <a:bodyPr/>
                    <a:lstStyle/>
                    <a:p>
                      <a:pPr marR="24130" algn="r">
                        <a:lnSpc>
                          <a:spcPts val="1975"/>
                        </a:lnSpc>
                      </a:pPr>
                      <a:r>
                        <a:rPr sz="1800" spc="-5" dirty="0">
                          <a:latin typeface="Trebuchet MS"/>
                          <a:cs typeface="Trebuchet MS"/>
                        </a:rPr>
                        <a:t>886397596</a:t>
                      </a:r>
                      <a:endParaRPr sz="1800">
                        <a:latin typeface="Trebuchet MS"/>
                        <a:cs typeface="Trebuchet MS"/>
                      </a:endParaRPr>
                    </a:p>
                  </a:txBody>
                  <a:tcPr marL="0" marR="0" marT="0" marB="0">
                    <a:solidFill>
                      <a:srgbClr val="ECEBEB"/>
                    </a:solidFill>
                  </a:tcPr>
                </a:tc>
                <a:tc>
                  <a:txBody>
                    <a:bodyPr/>
                    <a:lstStyle/>
                    <a:p>
                      <a:pPr marR="24765" algn="r">
                        <a:lnSpc>
                          <a:spcPts val="1995"/>
                        </a:lnSpc>
                      </a:pPr>
                      <a:r>
                        <a:rPr sz="1800" spc="-10" dirty="0">
                          <a:latin typeface="Trebuchet MS"/>
                          <a:cs typeface="Trebuchet MS"/>
                        </a:rPr>
                        <a:t>1</a:t>
                      </a:r>
                      <a:r>
                        <a:rPr sz="1800" spc="-5" dirty="0">
                          <a:latin typeface="Trebuchet MS"/>
                          <a:cs typeface="Trebuchet MS"/>
                        </a:rPr>
                        <a:t>,1</a:t>
                      </a:r>
                      <a:endParaRPr sz="1800">
                        <a:latin typeface="Trebuchet MS"/>
                        <a:cs typeface="Trebuchet MS"/>
                      </a:endParaRPr>
                    </a:p>
                  </a:txBody>
                  <a:tcPr marL="0" marR="0" marT="0" marB="0">
                    <a:solidFill>
                      <a:srgbClr val="ECEBEB"/>
                    </a:solidFill>
                  </a:tcPr>
                </a:tc>
                <a:tc>
                  <a:txBody>
                    <a:bodyPr/>
                    <a:lstStyle/>
                    <a:p>
                      <a:pPr marL="1430655">
                        <a:lnSpc>
                          <a:spcPts val="2025"/>
                        </a:lnSpc>
                        <a:spcBef>
                          <a:spcPts val="35"/>
                        </a:spcBef>
                      </a:pPr>
                      <a:r>
                        <a:rPr sz="1800" dirty="0">
                          <a:latin typeface="Trebuchet MS"/>
                          <a:cs typeface="Trebuchet MS"/>
                        </a:rPr>
                        <a:t>4 </a:t>
                      </a:r>
                      <a:r>
                        <a:rPr sz="1800" spc="-5" dirty="0">
                          <a:latin typeface="Trebuchet MS"/>
                          <a:cs typeface="Trebuchet MS"/>
                        </a:rPr>
                        <a:t>-&gt;</a:t>
                      </a:r>
                      <a:r>
                        <a:rPr sz="1800" spc="-15" dirty="0">
                          <a:latin typeface="Trebuchet MS"/>
                          <a:cs typeface="Trebuchet MS"/>
                        </a:rPr>
                        <a:t> </a:t>
                      </a:r>
                      <a:r>
                        <a:rPr sz="1800" dirty="0">
                          <a:latin typeface="Trebuchet MS"/>
                          <a:cs typeface="Trebuchet MS"/>
                        </a:rPr>
                        <a:t>1</a:t>
                      </a:r>
                      <a:endParaRPr sz="1800">
                        <a:latin typeface="Trebuchet MS"/>
                        <a:cs typeface="Trebuchet MS"/>
                      </a:endParaRPr>
                    </a:p>
                  </a:txBody>
                  <a:tcPr marL="0" marR="0" marT="4445" marB="0">
                    <a:solidFill>
                      <a:srgbClr val="ECEBEB"/>
                    </a:solidFill>
                  </a:tcPr>
                </a:tc>
                <a:tc>
                  <a:txBody>
                    <a:bodyPr/>
                    <a:lstStyle/>
                    <a:p>
                      <a:pPr marR="25400" algn="r">
                        <a:lnSpc>
                          <a:spcPts val="2020"/>
                        </a:lnSpc>
                      </a:pPr>
                      <a:r>
                        <a:rPr sz="1800" spc="-5" dirty="0">
                          <a:latin typeface="Trebuchet MS"/>
                          <a:cs typeface="Trebuchet MS"/>
                        </a:rPr>
                        <a:t>4,</a:t>
                      </a:r>
                      <a:r>
                        <a:rPr sz="1800" spc="-90" dirty="0">
                          <a:latin typeface="Trebuchet MS"/>
                          <a:cs typeface="Trebuchet MS"/>
                        </a:rPr>
                        <a:t> </a:t>
                      </a:r>
                      <a:r>
                        <a:rPr sz="1800" dirty="0">
                          <a:latin typeface="Trebuchet MS"/>
                          <a:cs typeface="Trebuchet MS"/>
                        </a:rPr>
                        <a:t>1</a:t>
                      </a:r>
                      <a:endParaRPr sz="1800">
                        <a:latin typeface="Trebuchet MS"/>
                        <a:cs typeface="Trebuchet MS"/>
                      </a:endParaRPr>
                    </a:p>
                  </a:txBody>
                  <a:tcPr marL="0" marR="0" marT="0" marB="0">
                    <a:solidFill>
                      <a:srgbClr val="ECEBEB"/>
                    </a:solidFill>
                  </a:tcPr>
                </a:tc>
                <a:extLst>
                  <a:ext uri="{0D108BD9-81ED-4DB2-BD59-A6C34878D82A}">
                    <a16:rowId xmlns:a16="http://schemas.microsoft.com/office/drawing/2014/main" val="10004"/>
                  </a:ext>
                </a:extLst>
              </a:tr>
              <a:tr h="261620">
                <a:tc>
                  <a:txBody>
                    <a:bodyPr/>
                    <a:lstStyle/>
                    <a:p>
                      <a:pPr marL="31750">
                        <a:lnSpc>
                          <a:spcPts val="1964"/>
                        </a:lnSpc>
                      </a:pPr>
                      <a:r>
                        <a:rPr sz="1800" spc="-5" dirty="0">
                          <a:latin typeface="Trebuchet MS"/>
                          <a:cs typeface="Trebuchet MS"/>
                        </a:rPr>
                        <a:t>186 474</a:t>
                      </a:r>
                      <a:r>
                        <a:rPr sz="1800" spc="-125" dirty="0">
                          <a:latin typeface="Trebuchet MS"/>
                          <a:cs typeface="Trebuchet MS"/>
                        </a:rPr>
                        <a:t> </a:t>
                      </a:r>
                      <a:r>
                        <a:rPr sz="1800" dirty="0">
                          <a:latin typeface="Trebuchet MS"/>
                          <a:cs typeface="Trebuchet MS"/>
                        </a:rPr>
                        <a:t>4</a:t>
                      </a:r>
                      <a:endParaRPr sz="1800">
                        <a:latin typeface="Trebuchet MS"/>
                        <a:cs typeface="Trebuchet MS"/>
                      </a:endParaRPr>
                    </a:p>
                  </a:txBody>
                  <a:tcPr marL="0" marR="0" marT="0" marB="0">
                    <a:solidFill>
                      <a:srgbClr val="ECEBEB"/>
                    </a:solidFill>
                  </a:tcPr>
                </a:tc>
                <a:tc>
                  <a:txBody>
                    <a:bodyPr/>
                    <a:lstStyle/>
                    <a:p>
                      <a:pPr marR="24130" algn="r">
                        <a:lnSpc>
                          <a:spcPts val="1964"/>
                        </a:lnSpc>
                      </a:pPr>
                      <a:r>
                        <a:rPr sz="1800" spc="-5" dirty="0">
                          <a:latin typeface="Trebuchet MS"/>
                          <a:cs typeface="Trebuchet MS"/>
                        </a:rPr>
                        <a:t>884182806</a:t>
                      </a:r>
                      <a:endParaRPr sz="1800">
                        <a:latin typeface="Trebuchet MS"/>
                        <a:cs typeface="Trebuchet MS"/>
                      </a:endParaRPr>
                    </a:p>
                  </a:txBody>
                  <a:tcPr marL="0" marR="0" marT="0" marB="0">
                    <a:solidFill>
                      <a:srgbClr val="ECEBEB"/>
                    </a:solidFill>
                  </a:tcPr>
                </a:tc>
                <a:tc>
                  <a:txBody>
                    <a:bodyPr/>
                    <a:lstStyle/>
                    <a:p>
                      <a:pPr marR="24765" algn="r">
                        <a:lnSpc>
                          <a:spcPts val="1964"/>
                        </a:lnSpc>
                      </a:pPr>
                      <a:r>
                        <a:rPr sz="1800" spc="-5" dirty="0">
                          <a:latin typeface="Trebuchet MS"/>
                          <a:cs typeface="Trebuchet MS"/>
                        </a:rPr>
                        <a:t>4,1</a:t>
                      </a:r>
                      <a:endParaRPr sz="1800">
                        <a:latin typeface="Trebuchet MS"/>
                        <a:cs typeface="Trebuchet MS"/>
                      </a:endParaRPr>
                    </a:p>
                  </a:txBody>
                  <a:tcPr marL="0" marR="0" marT="0" marB="0">
                    <a:solidFill>
                      <a:srgbClr val="ECEBEB"/>
                    </a:solidFill>
                  </a:tcPr>
                </a:tc>
                <a:tc>
                  <a:txBody>
                    <a:bodyPr/>
                    <a:lstStyle/>
                    <a:p>
                      <a:pPr>
                        <a:lnSpc>
                          <a:spcPct val="100000"/>
                        </a:lnSpc>
                      </a:pPr>
                      <a:endParaRPr sz="1600">
                        <a:latin typeface="Times New Roman"/>
                        <a:cs typeface="Times New Roman"/>
                      </a:endParaRPr>
                    </a:p>
                  </a:txBody>
                  <a:tcPr marL="0" marR="0" marT="0" marB="0">
                    <a:solidFill>
                      <a:srgbClr val="ECEBEB"/>
                    </a:solidFill>
                  </a:tcPr>
                </a:tc>
                <a:tc>
                  <a:txBody>
                    <a:bodyPr/>
                    <a:lstStyle/>
                    <a:p>
                      <a:pPr>
                        <a:lnSpc>
                          <a:spcPct val="100000"/>
                        </a:lnSpc>
                      </a:pPr>
                      <a:endParaRPr sz="1600">
                        <a:latin typeface="Times New Roman"/>
                        <a:cs typeface="Times New Roman"/>
                      </a:endParaRPr>
                    </a:p>
                  </a:txBody>
                  <a:tcPr marL="0" marR="0" marT="0" marB="0">
                    <a:solidFill>
                      <a:srgbClr val="ECEBEB"/>
                    </a:solidFill>
                  </a:tcPr>
                </a:tc>
                <a:extLst>
                  <a:ext uri="{0D108BD9-81ED-4DB2-BD59-A6C34878D82A}">
                    <a16:rowId xmlns:a16="http://schemas.microsoft.com/office/drawing/2014/main" val="10005"/>
                  </a:ext>
                </a:extLst>
              </a:tr>
              <a:tr h="271145">
                <a:tc>
                  <a:txBody>
                    <a:bodyPr/>
                    <a:lstStyle/>
                    <a:p>
                      <a:pPr marL="31750">
                        <a:lnSpc>
                          <a:spcPts val="2035"/>
                        </a:lnSpc>
                      </a:pPr>
                      <a:r>
                        <a:rPr sz="1800" spc="-5" dirty="0">
                          <a:latin typeface="Trebuchet MS"/>
                          <a:cs typeface="Trebuchet MS"/>
                        </a:rPr>
                        <a:t>186 265</a:t>
                      </a:r>
                      <a:r>
                        <a:rPr sz="1800" spc="-125" dirty="0">
                          <a:latin typeface="Trebuchet MS"/>
                          <a:cs typeface="Trebuchet MS"/>
                        </a:rPr>
                        <a:t> </a:t>
                      </a:r>
                      <a:r>
                        <a:rPr sz="1800" dirty="0">
                          <a:latin typeface="Trebuchet MS"/>
                          <a:cs typeface="Trebuchet MS"/>
                        </a:rPr>
                        <a:t>2</a:t>
                      </a:r>
                      <a:endParaRPr sz="1800">
                        <a:latin typeface="Trebuchet MS"/>
                        <a:cs typeface="Trebuchet MS"/>
                      </a:endParaRPr>
                    </a:p>
                  </a:txBody>
                  <a:tcPr marL="0" marR="0" marT="0" marB="0">
                    <a:solidFill>
                      <a:srgbClr val="ECEBEB"/>
                    </a:solidFill>
                  </a:tcPr>
                </a:tc>
                <a:tc>
                  <a:txBody>
                    <a:bodyPr/>
                    <a:lstStyle/>
                    <a:p>
                      <a:pPr marR="24130" algn="r">
                        <a:lnSpc>
                          <a:spcPts val="2035"/>
                        </a:lnSpc>
                      </a:pPr>
                      <a:r>
                        <a:rPr sz="1800" spc="-5" dirty="0">
                          <a:latin typeface="Trebuchet MS"/>
                          <a:cs typeface="Trebuchet MS"/>
                        </a:rPr>
                        <a:t>881171488</a:t>
                      </a:r>
                      <a:endParaRPr sz="1800">
                        <a:latin typeface="Trebuchet MS"/>
                        <a:cs typeface="Trebuchet MS"/>
                      </a:endParaRPr>
                    </a:p>
                  </a:txBody>
                  <a:tcPr marL="0" marR="0" marT="0" marB="0">
                    <a:solidFill>
                      <a:srgbClr val="ECEBEB"/>
                    </a:solidFill>
                  </a:tcPr>
                </a:tc>
                <a:tc>
                  <a:txBody>
                    <a:bodyPr/>
                    <a:lstStyle/>
                    <a:p>
                      <a:pPr marR="24130" algn="r">
                        <a:lnSpc>
                          <a:spcPts val="2035"/>
                        </a:lnSpc>
                      </a:pPr>
                      <a:r>
                        <a:rPr sz="1800" spc="-5" dirty="0">
                          <a:latin typeface="Trebuchet MS"/>
                          <a:cs typeface="Trebuchet MS"/>
                        </a:rPr>
                        <a:t>2,1</a:t>
                      </a:r>
                      <a:endParaRPr sz="1800">
                        <a:latin typeface="Trebuchet MS"/>
                        <a:cs typeface="Trebuchet MS"/>
                      </a:endParaRPr>
                    </a:p>
                  </a:txBody>
                  <a:tcPr marL="0" marR="0" marT="0" marB="0">
                    <a:solidFill>
                      <a:srgbClr val="ECEBEB"/>
                    </a:solidFill>
                  </a:tcPr>
                </a:tc>
                <a:tc>
                  <a:txBody>
                    <a:bodyPr/>
                    <a:lstStyle/>
                    <a:p>
                      <a:pPr>
                        <a:lnSpc>
                          <a:spcPct val="100000"/>
                        </a:lnSpc>
                      </a:pPr>
                      <a:endParaRPr sz="1600">
                        <a:latin typeface="Times New Roman"/>
                        <a:cs typeface="Times New Roman"/>
                      </a:endParaRPr>
                    </a:p>
                  </a:txBody>
                  <a:tcPr marL="0" marR="0" marT="0" marB="0">
                    <a:solidFill>
                      <a:srgbClr val="ECEBEB"/>
                    </a:solidFill>
                  </a:tcPr>
                </a:tc>
                <a:tc>
                  <a:txBody>
                    <a:bodyPr/>
                    <a:lstStyle/>
                    <a:p>
                      <a:pPr>
                        <a:lnSpc>
                          <a:spcPct val="100000"/>
                        </a:lnSpc>
                      </a:pPr>
                      <a:endParaRPr sz="1600" dirty="0">
                        <a:latin typeface="Times New Roman"/>
                        <a:cs typeface="Times New Roman"/>
                      </a:endParaRPr>
                    </a:p>
                  </a:txBody>
                  <a:tcPr marL="0" marR="0" marT="0" marB="0">
                    <a:solidFill>
                      <a:srgbClr val="ECEBEB"/>
                    </a:solidFill>
                  </a:tcPr>
                </a:tc>
                <a:extLst>
                  <a:ext uri="{0D108BD9-81ED-4DB2-BD59-A6C34878D82A}">
                    <a16:rowId xmlns:a16="http://schemas.microsoft.com/office/drawing/2014/main" val="10006"/>
                  </a:ext>
                </a:extLst>
              </a:tr>
            </a:tbl>
          </a:graphicData>
        </a:graphic>
      </p:graphicFrame>
      <p:sp>
        <p:nvSpPr>
          <p:cNvPr id="10" name="object 8"/>
          <p:cNvSpPr/>
          <p:nvPr/>
        </p:nvSpPr>
        <p:spPr>
          <a:xfrm>
            <a:off x="1475740" y="4940300"/>
            <a:ext cx="6040120" cy="657860"/>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91109646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Putting </a:t>
            </a:r>
            <a:r>
              <a:rPr lang="en-US" spc="-5" dirty="0"/>
              <a:t>it all</a:t>
            </a:r>
            <a:r>
              <a:rPr lang="en-US" spc="-60" dirty="0"/>
              <a:t> </a:t>
            </a:r>
            <a:r>
              <a:rPr lang="en-US" spc="-10" dirty="0"/>
              <a:t>together</a:t>
            </a:r>
            <a:endParaRPr lang="en-US" dirty="0"/>
          </a:p>
        </p:txBody>
      </p:sp>
      <p:sp>
        <p:nvSpPr>
          <p:cNvPr id="3" name="Footer Placeholder 2"/>
          <p:cNvSpPr>
            <a:spLocks noGrp="1"/>
          </p:cNvSpPr>
          <p:nvPr>
            <p:ph type="ftr" sz="quarter" idx="11"/>
          </p:nvPr>
        </p:nvSpPr>
        <p:spPr/>
        <p:txBody>
          <a:bodyPr/>
          <a:lstStyle/>
          <a:p>
            <a:r>
              <a:rPr lang="sk-SK" dirty="0"/>
              <a:t>CSP554</a:t>
            </a:r>
            <a:r>
              <a:rPr lang="en-US" dirty="0"/>
              <a:t> Module 03b</a:t>
            </a:r>
          </a:p>
        </p:txBody>
      </p:sp>
      <p:sp>
        <p:nvSpPr>
          <p:cNvPr id="4" name="Slide Number Placeholder 3"/>
          <p:cNvSpPr>
            <a:spLocks noGrp="1"/>
          </p:cNvSpPr>
          <p:nvPr>
            <p:ph type="sldNum" sz="quarter" idx="12"/>
          </p:nvPr>
        </p:nvSpPr>
        <p:spPr/>
        <p:txBody>
          <a:bodyPr/>
          <a:lstStyle/>
          <a:p>
            <a:fld id="{9AA7C465-8597-4488-B68C-958448427716}" type="slidenum">
              <a:rPr lang="en-US" smtClean="0"/>
              <a:t>53</a:t>
            </a:fld>
            <a:endParaRPr lang="en-US" dirty="0"/>
          </a:p>
        </p:txBody>
      </p:sp>
      <p:sp>
        <p:nvSpPr>
          <p:cNvPr id="5" name="object 3"/>
          <p:cNvSpPr/>
          <p:nvPr/>
        </p:nvSpPr>
        <p:spPr>
          <a:xfrm>
            <a:off x="152400" y="1490980"/>
            <a:ext cx="8679180" cy="5247640"/>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99772597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MapReduce</a:t>
            </a:r>
            <a:br>
              <a:rPr lang="en-US" dirty="0"/>
            </a:br>
            <a:r>
              <a:rPr lang="en-US" sz="3100" dirty="0"/>
              <a:t>A More Complete Perspective</a:t>
            </a:r>
            <a:endParaRPr lang="en-US" dirty="0"/>
          </a:p>
        </p:txBody>
      </p:sp>
      <p:sp>
        <p:nvSpPr>
          <p:cNvPr id="3" name="Content Placeholder 2"/>
          <p:cNvSpPr>
            <a:spLocks noGrp="1"/>
          </p:cNvSpPr>
          <p:nvPr>
            <p:ph idx="1"/>
          </p:nvPr>
        </p:nvSpPr>
        <p:spPr/>
        <p:txBody>
          <a:bodyPr>
            <a:normAutofit fontScale="85000" lnSpcReduction="10000"/>
          </a:bodyPr>
          <a:lstStyle/>
          <a:p>
            <a:pPr fontAlgn="base"/>
            <a:r>
              <a:rPr lang="en-US" dirty="0"/>
              <a:t>The input to a MapReduce job is a set of files in the data store that are spread out over the </a:t>
            </a:r>
            <a:r>
              <a:rPr lang="en-US" i="1" dirty="0"/>
              <a:t>Hadoop Distributed File System</a:t>
            </a:r>
            <a:r>
              <a:rPr lang="en-US" dirty="0"/>
              <a:t> (HDFS). </a:t>
            </a:r>
          </a:p>
          <a:p>
            <a:pPr fontAlgn="base"/>
            <a:r>
              <a:rPr lang="en-US" dirty="0"/>
              <a:t>In Hadoop, these files are split with an </a:t>
            </a:r>
            <a:r>
              <a:rPr lang="en-US" i="1" dirty="0"/>
              <a:t>input format</a:t>
            </a:r>
            <a:r>
              <a:rPr lang="en-US" dirty="0"/>
              <a:t>, which defines how to separate a file into </a:t>
            </a:r>
            <a:r>
              <a:rPr lang="en-US" i="1" dirty="0"/>
              <a:t>input splits</a:t>
            </a:r>
            <a:r>
              <a:rPr lang="en-US" dirty="0"/>
              <a:t>. An input split is a byte-oriented view of a chunk of the file to be loaded by a map task</a:t>
            </a:r>
          </a:p>
          <a:p>
            <a:pPr fontAlgn="base"/>
            <a:r>
              <a:rPr lang="en-US" dirty="0"/>
              <a:t>Each map task in Hadoop is broken into the following phases: </a:t>
            </a:r>
            <a:r>
              <a:rPr lang="en-US" i="1" dirty="0"/>
              <a:t>record reader</a:t>
            </a:r>
            <a:r>
              <a:rPr lang="en-US" dirty="0"/>
              <a:t>, </a:t>
            </a:r>
            <a:r>
              <a:rPr lang="en-US" i="1" dirty="0"/>
              <a:t>mapper</a:t>
            </a:r>
            <a:r>
              <a:rPr lang="en-US" dirty="0"/>
              <a:t>, </a:t>
            </a:r>
            <a:r>
              <a:rPr lang="en-US" i="1" dirty="0"/>
              <a:t>combiner</a:t>
            </a:r>
            <a:r>
              <a:rPr lang="en-US" dirty="0"/>
              <a:t>, and </a:t>
            </a:r>
            <a:r>
              <a:rPr lang="en-US" i="1" dirty="0" err="1"/>
              <a:t>partitioner</a:t>
            </a:r>
            <a:r>
              <a:rPr lang="en-US" dirty="0"/>
              <a:t>. </a:t>
            </a:r>
          </a:p>
          <a:p>
            <a:pPr fontAlgn="base"/>
            <a:r>
              <a:rPr lang="en-US" dirty="0"/>
              <a:t>The output of the map tasks, called the intermediate keys and values, are sent to the reducers. </a:t>
            </a:r>
          </a:p>
          <a:p>
            <a:pPr fontAlgn="base"/>
            <a:r>
              <a:rPr lang="en-US" dirty="0"/>
              <a:t>The reduce tasks are broken into the following phases </a:t>
            </a:r>
            <a:r>
              <a:rPr lang="en-US" i="1" dirty="0"/>
              <a:t>shuffle</a:t>
            </a:r>
            <a:r>
              <a:rPr lang="en-US" dirty="0"/>
              <a:t>, </a:t>
            </a:r>
            <a:r>
              <a:rPr lang="en-US" i="1" dirty="0"/>
              <a:t>sort</a:t>
            </a:r>
            <a:r>
              <a:rPr lang="en-US" dirty="0"/>
              <a:t>, </a:t>
            </a:r>
            <a:r>
              <a:rPr lang="en-US" i="1" dirty="0"/>
              <a:t>reducer</a:t>
            </a:r>
            <a:r>
              <a:rPr lang="en-US" dirty="0"/>
              <a:t>, and </a:t>
            </a:r>
            <a:r>
              <a:rPr lang="en-US" i="1" dirty="0"/>
              <a:t>output format</a:t>
            </a:r>
            <a:r>
              <a:rPr lang="en-US" dirty="0"/>
              <a:t>. </a:t>
            </a:r>
          </a:p>
          <a:p>
            <a:pPr fontAlgn="base"/>
            <a:r>
              <a:rPr lang="en-US" dirty="0"/>
              <a:t>The nodes in which the map tasks run are optimally on the nodes in which the data rests. </a:t>
            </a:r>
          </a:p>
          <a:p>
            <a:pPr fontAlgn="base"/>
            <a:r>
              <a:rPr lang="en-US" dirty="0"/>
              <a:t>This way, the data typically does not have to move over the network and can be computed on the local machine.</a:t>
            </a:r>
          </a:p>
          <a:p>
            <a:endParaRPr lang="en-US" dirty="0"/>
          </a:p>
        </p:txBody>
      </p:sp>
      <p:sp>
        <p:nvSpPr>
          <p:cNvPr id="4" name="Footer Placeholder 3"/>
          <p:cNvSpPr>
            <a:spLocks noGrp="1"/>
          </p:cNvSpPr>
          <p:nvPr>
            <p:ph type="ftr" sz="quarter" idx="11"/>
          </p:nvPr>
        </p:nvSpPr>
        <p:spPr/>
        <p:txBody>
          <a:bodyPr/>
          <a:lstStyle/>
          <a:p>
            <a:r>
              <a:rPr lang="sk-SK" dirty="0"/>
              <a:t>CSP554</a:t>
            </a:r>
            <a:r>
              <a:rPr lang="en-US" dirty="0"/>
              <a:t> Module 03b</a:t>
            </a:r>
          </a:p>
        </p:txBody>
      </p:sp>
      <p:sp>
        <p:nvSpPr>
          <p:cNvPr id="5" name="Slide Number Placeholder 4"/>
          <p:cNvSpPr>
            <a:spLocks noGrp="1"/>
          </p:cNvSpPr>
          <p:nvPr>
            <p:ph type="sldNum" sz="quarter" idx="12"/>
          </p:nvPr>
        </p:nvSpPr>
        <p:spPr/>
        <p:txBody>
          <a:bodyPr/>
          <a:lstStyle/>
          <a:p>
            <a:fld id="{9AA7C465-8597-4488-B68C-958448427716}" type="slidenum">
              <a:rPr lang="en-US" smtClean="0"/>
              <a:t>54</a:t>
            </a:fld>
            <a:endParaRPr lang="en-US" dirty="0"/>
          </a:p>
        </p:txBody>
      </p:sp>
    </p:spTree>
    <p:extLst>
      <p:ext uri="{BB962C8B-B14F-4D97-AF65-F5344CB8AC3E}">
        <p14:creationId xmlns:p14="http://schemas.microsoft.com/office/powerpoint/2010/main" val="247260265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p:cNvSpPr/>
          <p:nvPr/>
        </p:nvSpPr>
        <p:spPr>
          <a:xfrm>
            <a:off x="2133600" y="4267200"/>
            <a:ext cx="5943600" cy="15240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Reduce Phase</a:t>
            </a:r>
          </a:p>
          <a:p>
            <a:pPr algn="ctr"/>
            <a:endParaRPr lang="en-US" dirty="0"/>
          </a:p>
          <a:p>
            <a:pPr algn="ctr"/>
            <a:endParaRPr lang="en-US" dirty="0"/>
          </a:p>
          <a:p>
            <a:pPr algn="ctr"/>
            <a:endParaRPr lang="en-US" dirty="0"/>
          </a:p>
          <a:p>
            <a:pPr algn="ctr"/>
            <a:endParaRPr lang="en-US" dirty="0"/>
          </a:p>
        </p:txBody>
      </p:sp>
      <p:sp>
        <p:nvSpPr>
          <p:cNvPr id="23" name="Rectangle 22"/>
          <p:cNvSpPr/>
          <p:nvPr/>
        </p:nvSpPr>
        <p:spPr>
          <a:xfrm>
            <a:off x="228600" y="2133600"/>
            <a:ext cx="5943600" cy="15240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Map Phase</a:t>
            </a:r>
          </a:p>
          <a:p>
            <a:pPr algn="ctr"/>
            <a:endParaRPr lang="en-US" dirty="0"/>
          </a:p>
          <a:p>
            <a:pPr algn="ctr"/>
            <a:endParaRPr lang="en-US" dirty="0"/>
          </a:p>
          <a:p>
            <a:pPr algn="ctr"/>
            <a:endParaRPr lang="en-US" dirty="0"/>
          </a:p>
          <a:p>
            <a:pPr algn="ctr"/>
            <a:endParaRPr lang="en-US" dirty="0"/>
          </a:p>
        </p:txBody>
      </p:sp>
      <p:sp>
        <p:nvSpPr>
          <p:cNvPr id="6" name="Title 5"/>
          <p:cNvSpPr>
            <a:spLocks noGrp="1"/>
          </p:cNvSpPr>
          <p:nvPr>
            <p:ph type="title"/>
          </p:nvPr>
        </p:nvSpPr>
        <p:spPr/>
        <p:txBody>
          <a:bodyPr>
            <a:normAutofit fontScale="90000"/>
          </a:bodyPr>
          <a:lstStyle/>
          <a:p>
            <a:r>
              <a:rPr lang="en-US" dirty="0"/>
              <a:t>MapReduce</a:t>
            </a:r>
            <a:br>
              <a:rPr lang="en-US" dirty="0"/>
            </a:br>
            <a:r>
              <a:rPr lang="en-US" sz="3100" dirty="0"/>
              <a:t>A More Complete Perspective</a:t>
            </a:r>
          </a:p>
        </p:txBody>
      </p:sp>
      <p:sp>
        <p:nvSpPr>
          <p:cNvPr id="4" name="Footer Placeholder 3"/>
          <p:cNvSpPr>
            <a:spLocks noGrp="1"/>
          </p:cNvSpPr>
          <p:nvPr>
            <p:ph type="ftr" sz="quarter" idx="11"/>
          </p:nvPr>
        </p:nvSpPr>
        <p:spPr/>
        <p:txBody>
          <a:bodyPr/>
          <a:lstStyle/>
          <a:p>
            <a:r>
              <a:rPr lang="sk-SK" dirty="0"/>
              <a:t>CSP554</a:t>
            </a:r>
            <a:r>
              <a:rPr lang="en-US" dirty="0"/>
              <a:t> Module 03b</a:t>
            </a:r>
          </a:p>
        </p:txBody>
      </p:sp>
      <p:sp>
        <p:nvSpPr>
          <p:cNvPr id="5" name="Slide Number Placeholder 4"/>
          <p:cNvSpPr>
            <a:spLocks noGrp="1"/>
          </p:cNvSpPr>
          <p:nvPr>
            <p:ph type="sldNum" sz="quarter" idx="12"/>
          </p:nvPr>
        </p:nvSpPr>
        <p:spPr/>
        <p:txBody>
          <a:bodyPr/>
          <a:lstStyle/>
          <a:p>
            <a:fld id="{9AA7C465-8597-4488-B68C-958448427716}" type="slidenum">
              <a:rPr lang="en-US" smtClean="0"/>
              <a:t>55</a:t>
            </a:fld>
            <a:endParaRPr lang="en-US" dirty="0"/>
          </a:p>
        </p:txBody>
      </p:sp>
      <p:sp>
        <p:nvSpPr>
          <p:cNvPr id="10" name="Pentagon 9"/>
          <p:cNvSpPr/>
          <p:nvPr/>
        </p:nvSpPr>
        <p:spPr>
          <a:xfrm>
            <a:off x="4572000" y="4800600"/>
            <a:ext cx="1409700" cy="685800"/>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Reduce</a:t>
            </a:r>
          </a:p>
        </p:txBody>
      </p:sp>
      <p:sp>
        <p:nvSpPr>
          <p:cNvPr id="11" name="Pentagon 10"/>
          <p:cNvSpPr/>
          <p:nvPr/>
        </p:nvSpPr>
        <p:spPr>
          <a:xfrm>
            <a:off x="5981700" y="4800600"/>
            <a:ext cx="1409700" cy="685800"/>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Output</a:t>
            </a:r>
          </a:p>
        </p:txBody>
      </p:sp>
      <p:sp>
        <p:nvSpPr>
          <p:cNvPr id="12" name="Pentagon 11"/>
          <p:cNvSpPr/>
          <p:nvPr/>
        </p:nvSpPr>
        <p:spPr>
          <a:xfrm>
            <a:off x="3124200" y="4800600"/>
            <a:ext cx="1409700" cy="685800"/>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Shuffle &amp; Sort</a:t>
            </a:r>
          </a:p>
        </p:txBody>
      </p:sp>
      <p:sp>
        <p:nvSpPr>
          <p:cNvPr id="17" name="Pentagon 16"/>
          <p:cNvSpPr/>
          <p:nvPr/>
        </p:nvSpPr>
        <p:spPr>
          <a:xfrm>
            <a:off x="1790700" y="2667000"/>
            <a:ext cx="1409700" cy="685800"/>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Map</a:t>
            </a:r>
          </a:p>
        </p:txBody>
      </p:sp>
      <p:sp>
        <p:nvSpPr>
          <p:cNvPr id="18" name="Pentagon 17"/>
          <p:cNvSpPr/>
          <p:nvPr/>
        </p:nvSpPr>
        <p:spPr>
          <a:xfrm>
            <a:off x="3200400" y="2667000"/>
            <a:ext cx="1409700" cy="685800"/>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Combine</a:t>
            </a:r>
          </a:p>
        </p:txBody>
      </p:sp>
      <p:sp>
        <p:nvSpPr>
          <p:cNvPr id="19" name="Pentagon 18"/>
          <p:cNvSpPr/>
          <p:nvPr/>
        </p:nvSpPr>
        <p:spPr>
          <a:xfrm>
            <a:off x="381000" y="2667000"/>
            <a:ext cx="1409700" cy="685800"/>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Input</a:t>
            </a:r>
          </a:p>
        </p:txBody>
      </p:sp>
      <p:sp>
        <p:nvSpPr>
          <p:cNvPr id="20" name="Pentagon 19"/>
          <p:cNvSpPr/>
          <p:nvPr/>
        </p:nvSpPr>
        <p:spPr>
          <a:xfrm>
            <a:off x="4610100" y="2667000"/>
            <a:ext cx="1409700" cy="685800"/>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Partition</a:t>
            </a:r>
          </a:p>
        </p:txBody>
      </p:sp>
      <p:cxnSp>
        <p:nvCxnSpPr>
          <p:cNvPr id="22" name="Elbow Connector 21"/>
          <p:cNvCxnSpPr>
            <a:stCxn id="20" idx="3"/>
            <a:endCxn id="12" idx="1"/>
          </p:cNvCxnSpPr>
          <p:nvPr/>
        </p:nvCxnSpPr>
        <p:spPr>
          <a:xfrm flipH="1">
            <a:off x="3124200" y="3009900"/>
            <a:ext cx="2895600" cy="2133600"/>
          </a:xfrm>
          <a:prstGeom prst="bentConnector5">
            <a:avLst>
              <a:gd name="adj1" fmla="val -7895"/>
              <a:gd name="adj2" fmla="val 50000"/>
              <a:gd name="adj3" fmla="val 107895"/>
            </a:avLst>
          </a:prstGeom>
          <a:ln w="19050">
            <a:tailEnd type="arrow"/>
          </a:ln>
        </p:spPr>
        <p:style>
          <a:lnRef idx="1">
            <a:schemeClr val="accent1"/>
          </a:lnRef>
          <a:fillRef idx="0">
            <a:schemeClr val="accent1"/>
          </a:fillRef>
          <a:effectRef idx="0">
            <a:schemeClr val="accent1"/>
          </a:effectRef>
          <a:fontRef idx="minor">
            <a:schemeClr val="tx1"/>
          </a:fontRef>
        </p:style>
      </p:cxnSp>
      <p:sp>
        <p:nvSpPr>
          <p:cNvPr id="25" name="Rectangle 24"/>
          <p:cNvSpPr/>
          <p:nvPr/>
        </p:nvSpPr>
        <p:spPr>
          <a:xfrm>
            <a:off x="533400" y="3272834"/>
            <a:ext cx="1066800" cy="49530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400" dirty="0"/>
              <a:t>Record</a:t>
            </a:r>
          </a:p>
          <a:p>
            <a:pPr algn="ctr"/>
            <a:r>
              <a:rPr lang="en-US" sz="1400" dirty="0"/>
              <a:t>Reader</a:t>
            </a:r>
          </a:p>
        </p:txBody>
      </p:sp>
      <p:sp>
        <p:nvSpPr>
          <p:cNvPr id="26" name="Rectangle 25"/>
          <p:cNvSpPr/>
          <p:nvPr/>
        </p:nvSpPr>
        <p:spPr>
          <a:xfrm>
            <a:off x="1983858" y="3272834"/>
            <a:ext cx="1041991" cy="49530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400" dirty="0"/>
              <a:t>Mapper</a:t>
            </a:r>
          </a:p>
        </p:txBody>
      </p:sp>
      <p:sp>
        <p:nvSpPr>
          <p:cNvPr id="27" name="Rectangle 26"/>
          <p:cNvSpPr/>
          <p:nvPr/>
        </p:nvSpPr>
        <p:spPr>
          <a:xfrm>
            <a:off x="3374065" y="3272834"/>
            <a:ext cx="1062370" cy="49530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400" dirty="0"/>
              <a:t>Combiner</a:t>
            </a:r>
            <a:endParaRPr lang="en-US" sz="1200" dirty="0"/>
          </a:p>
        </p:txBody>
      </p:sp>
      <p:sp>
        <p:nvSpPr>
          <p:cNvPr id="28" name="Rectangle 27"/>
          <p:cNvSpPr/>
          <p:nvPr/>
        </p:nvSpPr>
        <p:spPr>
          <a:xfrm>
            <a:off x="4800600" y="3272834"/>
            <a:ext cx="1070787" cy="49530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400" dirty="0" err="1"/>
              <a:t>Partitioner</a:t>
            </a:r>
            <a:endParaRPr lang="en-US" sz="1400" dirty="0"/>
          </a:p>
        </p:txBody>
      </p:sp>
      <p:sp>
        <p:nvSpPr>
          <p:cNvPr id="29" name="Rectangle 28"/>
          <p:cNvSpPr/>
          <p:nvPr/>
        </p:nvSpPr>
        <p:spPr>
          <a:xfrm>
            <a:off x="3374065" y="5410200"/>
            <a:ext cx="1066800" cy="49530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400" dirty="0"/>
              <a:t>Combiner</a:t>
            </a:r>
          </a:p>
        </p:txBody>
      </p:sp>
      <p:sp>
        <p:nvSpPr>
          <p:cNvPr id="30" name="Rectangle 29"/>
          <p:cNvSpPr/>
          <p:nvPr/>
        </p:nvSpPr>
        <p:spPr>
          <a:xfrm>
            <a:off x="4824523" y="5410200"/>
            <a:ext cx="1041991" cy="49530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400" dirty="0"/>
              <a:t>Reducer</a:t>
            </a:r>
          </a:p>
        </p:txBody>
      </p:sp>
      <p:sp>
        <p:nvSpPr>
          <p:cNvPr id="31" name="Rectangle 30"/>
          <p:cNvSpPr/>
          <p:nvPr/>
        </p:nvSpPr>
        <p:spPr>
          <a:xfrm>
            <a:off x="6214730" y="5410200"/>
            <a:ext cx="1062370" cy="49530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400" dirty="0"/>
              <a:t>Output Format</a:t>
            </a:r>
            <a:endParaRPr lang="en-US" sz="1200" dirty="0"/>
          </a:p>
        </p:txBody>
      </p:sp>
      <p:sp>
        <p:nvSpPr>
          <p:cNvPr id="33" name="Rectangle 32"/>
          <p:cNvSpPr/>
          <p:nvPr/>
        </p:nvSpPr>
        <p:spPr>
          <a:xfrm>
            <a:off x="5480641" y="1981200"/>
            <a:ext cx="1242237" cy="49530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400" dirty="0"/>
              <a:t>Key Comparator</a:t>
            </a:r>
          </a:p>
        </p:txBody>
      </p:sp>
      <p:sp>
        <p:nvSpPr>
          <p:cNvPr id="34" name="Rectangle 33"/>
          <p:cNvSpPr/>
          <p:nvPr/>
        </p:nvSpPr>
        <p:spPr>
          <a:xfrm>
            <a:off x="7391400" y="4076700"/>
            <a:ext cx="1242237" cy="49530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400" dirty="0"/>
              <a:t>Key Comparator</a:t>
            </a:r>
          </a:p>
        </p:txBody>
      </p:sp>
      <p:sp>
        <p:nvSpPr>
          <p:cNvPr id="35" name="Rectangle 34"/>
          <p:cNvSpPr/>
          <p:nvPr/>
        </p:nvSpPr>
        <p:spPr>
          <a:xfrm>
            <a:off x="381000" y="6096000"/>
            <a:ext cx="1242237" cy="49530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400" dirty="0"/>
          </a:p>
        </p:txBody>
      </p:sp>
      <p:sp>
        <p:nvSpPr>
          <p:cNvPr id="36" name="TextBox 35"/>
          <p:cNvSpPr txBox="1"/>
          <p:nvPr/>
        </p:nvSpPr>
        <p:spPr>
          <a:xfrm>
            <a:off x="1676400" y="6172200"/>
            <a:ext cx="2452577" cy="338554"/>
          </a:xfrm>
          <a:prstGeom prst="rect">
            <a:avLst/>
          </a:prstGeom>
          <a:noFill/>
        </p:spPr>
        <p:txBody>
          <a:bodyPr wrap="square" rtlCol="0">
            <a:spAutoFit/>
          </a:bodyPr>
          <a:lstStyle/>
          <a:p>
            <a:r>
              <a:rPr lang="en-US" sz="1600" dirty="0"/>
              <a:t>= Customization Hook</a:t>
            </a:r>
          </a:p>
        </p:txBody>
      </p:sp>
    </p:spTree>
    <p:extLst>
      <p:ext uri="{BB962C8B-B14F-4D97-AF65-F5344CB8AC3E}">
        <p14:creationId xmlns:p14="http://schemas.microsoft.com/office/powerpoint/2010/main" val="207946441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Input Format</a:t>
            </a:r>
            <a:br>
              <a:rPr lang="en-US" dirty="0"/>
            </a:br>
            <a:r>
              <a:rPr lang="en-US" sz="3100" dirty="0"/>
              <a:t>Record Reader</a:t>
            </a:r>
            <a:endParaRPr lang="en-US" dirty="0"/>
          </a:p>
        </p:txBody>
      </p:sp>
      <p:sp>
        <p:nvSpPr>
          <p:cNvPr id="3" name="Content Placeholder 2"/>
          <p:cNvSpPr>
            <a:spLocks noGrp="1"/>
          </p:cNvSpPr>
          <p:nvPr>
            <p:ph idx="1"/>
          </p:nvPr>
        </p:nvSpPr>
        <p:spPr/>
        <p:txBody>
          <a:bodyPr>
            <a:normAutofit/>
          </a:bodyPr>
          <a:lstStyle/>
          <a:p>
            <a:r>
              <a:rPr lang="en-US" dirty="0"/>
              <a:t>The record reader translates an input split generated by input format into records. </a:t>
            </a:r>
          </a:p>
          <a:p>
            <a:r>
              <a:rPr lang="en-US" dirty="0"/>
              <a:t>The purpose of the record reader is to parse the data into records, but not parse the record itself. </a:t>
            </a:r>
          </a:p>
          <a:p>
            <a:r>
              <a:rPr lang="en-US" dirty="0"/>
              <a:t>It passes the data to the mapper in the form of a key/value pair. </a:t>
            </a:r>
          </a:p>
          <a:p>
            <a:r>
              <a:rPr lang="en-US" dirty="0"/>
              <a:t>Usually the key in this context is positional information and the value is the chunk of data that composes a record. </a:t>
            </a:r>
          </a:p>
        </p:txBody>
      </p:sp>
      <p:sp>
        <p:nvSpPr>
          <p:cNvPr id="4" name="Footer Placeholder 3"/>
          <p:cNvSpPr>
            <a:spLocks noGrp="1"/>
          </p:cNvSpPr>
          <p:nvPr>
            <p:ph type="ftr" sz="quarter" idx="11"/>
          </p:nvPr>
        </p:nvSpPr>
        <p:spPr/>
        <p:txBody>
          <a:bodyPr/>
          <a:lstStyle/>
          <a:p>
            <a:r>
              <a:rPr lang="sk-SK" dirty="0"/>
              <a:t>CSP554</a:t>
            </a:r>
            <a:r>
              <a:rPr lang="en-US" dirty="0"/>
              <a:t> Module 03b</a:t>
            </a:r>
          </a:p>
        </p:txBody>
      </p:sp>
      <p:sp>
        <p:nvSpPr>
          <p:cNvPr id="5" name="Slide Number Placeholder 4"/>
          <p:cNvSpPr>
            <a:spLocks noGrp="1"/>
          </p:cNvSpPr>
          <p:nvPr>
            <p:ph type="sldNum" sz="quarter" idx="12"/>
          </p:nvPr>
        </p:nvSpPr>
        <p:spPr/>
        <p:txBody>
          <a:bodyPr/>
          <a:lstStyle/>
          <a:p>
            <a:fld id="{9AA7C465-8597-4488-B68C-958448427716}" type="slidenum">
              <a:rPr lang="en-US" smtClean="0"/>
              <a:t>56</a:t>
            </a:fld>
            <a:endParaRPr lang="en-US" dirty="0"/>
          </a:p>
        </p:txBody>
      </p:sp>
    </p:spTree>
    <p:extLst>
      <p:ext uri="{BB962C8B-B14F-4D97-AF65-F5344CB8AC3E}">
        <p14:creationId xmlns:p14="http://schemas.microsoft.com/office/powerpoint/2010/main" val="244667197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Mapper</a:t>
            </a:r>
          </a:p>
        </p:txBody>
      </p:sp>
      <p:sp>
        <p:nvSpPr>
          <p:cNvPr id="3" name="Content Placeholder 2"/>
          <p:cNvSpPr>
            <a:spLocks noGrp="1"/>
          </p:cNvSpPr>
          <p:nvPr>
            <p:ph idx="1"/>
          </p:nvPr>
        </p:nvSpPr>
        <p:spPr>
          <a:xfrm>
            <a:off x="457200" y="1524000"/>
            <a:ext cx="8229600" cy="4876800"/>
          </a:xfrm>
        </p:spPr>
        <p:txBody>
          <a:bodyPr>
            <a:normAutofit/>
          </a:bodyPr>
          <a:lstStyle/>
          <a:p>
            <a:r>
              <a:rPr lang="en-US" sz="2000" dirty="0"/>
              <a:t>In the mapper, user-provided code is executed on each key/value pair from the record reader to produce zero or more new key/value pairs, called the intermediate pairs. </a:t>
            </a:r>
          </a:p>
          <a:p>
            <a:r>
              <a:rPr lang="en-US" sz="2000" dirty="0"/>
              <a:t>The decision of what is the key and value here is not arbitrary and is very important to what the MapReduce job is accomplishing</a:t>
            </a:r>
          </a:p>
          <a:p>
            <a:r>
              <a:rPr lang="en-US" sz="2000" dirty="0"/>
              <a:t>The key is what the data will be grouped on and the value is the information pertinent to the analysis in the reducer</a:t>
            </a:r>
          </a:p>
        </p:txBody>
      </p:sp>
      <p:sp>
        <p:nvSpPr>
          <p:cNvPr id="4" name="Footer Placeholder 3"/>
          <p:cNvSpPr>
            <a:spLocks noGrp="1"/>
          </p:cNvSpPr>
          <p:nvPr>
            <p:ph type="ftr" sz="quarter" idx="11"/>
          </p:nvPr>
        </p:nvSpPr>
        <p:spPr/>
        <p:txBody>
          <a:bodyPr/>
          <a:lstStyle/>
          <a:p>
            <a:r>
              <a:rPr lang="sk-SK" dirty="0"/>
              <a:t>CSP554</a:t>
            </a:r>
            <a:r>
              <a:rPr lang="en-US" dirty="0"/>
              <a:t> Module 03b</a:t>
            </a:r>
          </a:p>
        </p:txBody>
      </p:sp>
      <p:sp>
        <p:nvSpPr>
          <p:cNvPr id="5" name="Slide Number Placeholder 4"/>
          <p:cNvSpPr>
            <a:spLocks noGrp="1"/>
          </p:cNvSpPr>
          <p:nvPr>
            <p:ph type="sldNum" sz="quarter" idx="12"/>
          </p:nvPr>
        </p:nvSpPr>
        <p:spPr/>
        <p:txBody>
          <a:bodyPr/>
          <a:lstStyle/>
          <a:p>
            <a:fld id="{9AA7C465-8597-4488-B68C-958448427716}" type="slidenum">
              <a:rPr lang="en-US" smtClean="0"/>
              <a:t>57</a:t>
            </a:fld>
            <a:endParaRPr lang="en-US" dirty="0"/>
          </a:p>
        </p:txBody>
      </p:sp>
      <p:pic>
        <p:nvPicPr>
          <p:cNvPr id="6" name="Picture 5">
            <a:extLst>
              <a:ext uri="{FF2B5EF4-FFF2-40B4-BE49-F238E27FC236}">
                <a16:creationId xmlns:a16="http://schemas.microsoft.com/office/drawing/2014/main" id="{8D326F85-AA9B-1042-81B6-7F067EDCEC73}"/>
              </a:ext>
            </a:extLst>
          </p:cNvPr>
          <p:cNvPicPr>
            <a:picLocks noChangeAspect="1"/>
          </p:cNvPicPr>
          <p:nvPr/>
        </p:nvPicPr>
        <p:blipFill rotWithShape="1">
          <a:blip r:embed="rId2"/>
          <a:srcRect t="25160" b="7643"/>
          <a:stretch/>
        </p:blipFill>
        <p:spPr>
          <a:xfrm>
            <a:off x="762000" y="4038600"/>
            <a:ext cx="7620000" cy="2679700"/>
          </a:xfrm>
          <a:prstGeom prst="rect">
            <a:avLst/>
          </a:prstGeom>
        </p:spPr>
      </p:pic>
      <p:sp>
        <p:nvSpPr>
          <p:cNvPr id="7" name="Rectangle 6">
            <a:extLst>
              <a:ext uri="{FF2B5EF4-FFF2-40B4-BE49-F238E27FC236}">
                <a16:creationId xmlns:a16="http://schemas.microsoft.com/office/drawing/2014/main" id="{178D81E7-5628-4B41-A849-02E8BAEA3F07}"/>
              </a:ext>
            </a:extLst>
          </p:cNvPr>
          <p:cNvSpPr/>
          <p:nvPr/>
        </p:nvSpPr>
        <p:spPr>
          <a:xfrm>
            <a:off x="1143000" y="4025900"/>
            <a:ext cx="1219200" cy="26797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HDFS</a:t>
            </a:r>
          </a:p>
          <a:p>
            <a:pPr algn="ctr"/>
            <a:endParaRPr lang="en-US" sz="1400"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p:txBody>
      </p:sp>
      <p:sp>
        <p:nvSpPr>
          <p:cNvPr id="8" name="Rectangle 7">
            <a:extLst>
              <a:ext uri="{FF2B5EF4-FFF2-40B4-BE49-F238E27FC236}">
                <a16:creationId xmlns:a16="http://schemas.microsoft.com/office/drawing/2014/main" id="{7805CAFE-75D7-E747-9567-AD0191EB0717}"/>
              </a:ext>
            </a:extLst>
          </p:cNvPr>
          <p:cNvSpPr/>
          <p:nvPr/>
        </p:nvSpPr>
        <p:spPr>
          <a:xfrm>
            <a:off x="1371600" y="4343400"/>
            <a:ext cx="762000" cy="21336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File</a:t>
            </a:r>
          </a:p>
        </p:txBody>
      </p:sp>
      <p:sp>
        <p:nvSpPr>
          <p:cNvPr id="9" name="Rectangle 8">
            <a:extLst>
              <a:ext uri="{FF2B5EF4-FFF2-40B4-BE49-F238E27FC236}">
                <a16:creationId xmlns:a16="http://schemas.microsoft.com/office/drawing/2014/main" id="{21A84FC2-A637-8E43-9A63-C819CED49D80}"/>
              </a:ext>
            </a:extLst>
          </p:cNvPr>
          <p:cNvSpPr/>
          <p:nvPr/>
        </p:nvSpPr>
        <p:spPr>
          <a:xfrm>
            <a:off x="2667000" y="4343400"/>
            <a:ext cx="1066800" cy="381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File </a:t>
            </a:r>
          </a:p>
          <a:p>
            <a:pPr algn="ctr"/>
            <a:r>
              <a:rPr lang="en-US" sz="1050" dirty="0"/>
              <a:t>Block</a:t>
            </a:r>
          </a:p>
        </p:txBody>
      </p:sp>
      <p:sp>
        <p:nvSpPr>
          <p:cNvPr id="11" name="Rectangle 10">
            <a:extLst>
              <a:ext uri="{FF2B5EF4-FFF2-40B4-BE49-F238E27FC236}">
                <a16:creationId xmlns:a16="http://schemas.microsoft.com/office/drawing/2014/main" id="{1EF4BF08-4FA7-3442-8D0D-1F86BE26FCEC}"/>
              </a:ext>
            </a:extLst>
          </p:cNvPr>
          <p:cNvSpPr/>
          <p:nvPr/>
        </p:nvSpPr>
        <p:spPr>
          <a:xfrm>
            <a:off x="2727960" y="5181600"/>
            <a:ext cx="1005840" cy="3931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File </a:t>
            </a:r>
          </a:p>
          <a:p>
            <a:pPr algn="ctr"/>
            <a:r>
              <a:rPr lang="en-US" sz="1050" dirty="0"/>
              <a:t>Block</a:t>
            </a:r>
          </a:p>
        </p:txBody>
      </p:sp>
      <p:sp>
        <p:nvSpPr>
          <p:cNvPr id="12" name="Rectangle 11">
            <a:extLst>
              <a:ext uri="{FF2B5EF4-FFF2-40B4-BE49-F238E27FC236}">
                <a16:creationId xmlns:a16="http://schemas.microsoft.com/office/drawing/2014/main" id="{2E5666FF-279A-6542-AC08-52443FAA53F3}"/>
              </a:ext>
            </a:extLst>
          </p:cNvPr>
          <p:cNvSpPr/>
          <p:nvPr/>
        </p:nvSpPr>
        <p:spPr>
          <a:xfrm>
            <a:off x="2667000" y="6096000"/>
            <a:ext cx="1066800" cy="381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File </a:t>
            </a:r>
          </a:p>
          <a:p>
            <a:pPr algn="ctr"/>
            <a:r>
              <a:rPr lang="en-US" sz="1050" dirty="0"/>
              <a:t>Block</a:t>
            </a:r>
          </a:p>
        </p:txBody>
      </p:sp>
    </p:spTree>
    <p:extLst>
      <p:ext uri="{BB962C8B-B14F-4D97-AF65-F5344CB8AC3E}">
        <p14:creationId xmlns:p14="http://schemas.microsoft.com/office/powerpoint/2010/main" val="157668669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Combiner</a:t>
            </a:r>
          </a:p>
        </p:txBody>
      </p:sp>
      <p:sp>
        <p:nvSpPr>
          <p:cNvPr id="3" name="Content Placeholder 2"/>
          <p:cNvSpPr>
            <a:spLocks noGrp="1"/>
          </p:cNvSpPr>
          <p:nvPr>
            <p:ph idx="1"/>
          </p:nvPr>
        </p:nvSpPr>
        <p:spPr/>
        <p:txBody>
          <a:bodyPr>
            <a:normAutofit fontScale="92500" lnSpcReduction="20000"/>
          </a:bodyPr>
          <a:lstStyle/>
          <a:p>
            <a:r>
              <a:rPr lang="en-US" dirty="0"/>
              <a:t>The combiner, an optional localized reducer, can group data in the map phase</a:t>
            </a:r>
          </a:p>
          <a:p>
            <a:r>
              <a:rPr lang="en-US" dirty="0"/>
              <a:t>It takes the intermediate keys from the mapper and applies a user-provided method to aggregate values in the small scope of that one mapper. </a:t>
            </a:r>
          </a:p>
          <a:p>
            <a:r>
              <a:rPr lang="en-US" dirty="0"/>
              <a:t>For example, because the count of an aggregation is the sum of the counts of each part, you can produce an intermediate count and then sum those intermediate counts for the final result. </a:t>
            </a:r>
          </a:p>
          <a:p>
            <a:r>
              <a:rPr lang="en-US" dirty="0"/>
              <a:t>In many situations, this significantly reduces the amount of data that has to move over the network. </a:t>
            </a:r>
          </a:p>
          <a:p>
            <a:r>
              <a:rPr lang="en-US" dirty="0"/>
              <a:t>Sending (hello world, 3) requires fewer bytes than sending (hello world, 1) three times over the network.</a:t>
            </a:r>
          </a:p>
          <a:p>
            <a:r>
              <a:rPr lang="en-US" dirty="0"/>
              <a:t>A combiner is not guaranteed to execute, so it is an optional part of the overall algorithm</a:t>
            </a:r>
          </a:p>
        </p:txBody>
      </p:sp>
      <p:sp>
        <p:nvSpPr>
          <p:cNvPr id="4" name="Footer Placeholder 3"/>
          <p:cNvSpPr>
            <a:spLocks noGrp="1"/>
          </p:cNvSpPr>
          <p:nvPr>
            <p:ph type="ftr" sz="quarter" idx="11"/>
          </p:nvPr>
        </p:nvSpPr>
        <p:spPr/>
        <p:txBody>
          <a:bodyPr/>
          <a:lstStyle/>
          <a:p>
            <a:r>
              <a:rPr lang="sk-SK" dirty="0"/>
              <a:t>CSP554</a:t>
            </a:r>
            <a:r>
              <a:rPr lang="en-US" dirty="0"/>
              <a:t> Module 03b</a:t>
            </a:r>
          </a:p>
        </p:txBody>
      </p:sp>
      <p:sp>
        <p:nvSpPr>
          <p:cNvPr id="5" name="Slide Number Placeholder 4"/>
          <p:cNvSpPr>
            <a:spLocks noGrp="1"/>
          </p:cNvSpPr>
          <p:nvPr>
            <p:ph type="sldNum" sz="quarter" idx="12"/>
          </p:nvPr>
        </p:nvSpPr>
        <p:spPr/>
        <p:txBody>
          <a:bodyPr/>
          <a:lstStyle/>
          <a:p>
            <a:fld id="{9AA7C465-8597-4488-B68C-958448427716}" type="slidenum">
              <a:rPr lang="en-US" smtClean="0"/>
              <a:t>58</a:t>
            </a:fld>
            <a:endParaRPr lang="en-US" dirty="0"/>
          </a:p>
        </p:txBody>
      </p:sp>
    </p:spTree>
    <p:extLst>
      <p:ext uri="{BB962C8B-B14F-4D97-AF65-F5344CB8AC3E}">
        <p14:creationId xmlns:p14="http://schemas.microsoft.com/office/powerpoint/2010/main" val="134596997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p:cNvSpPr/>
          <p:nvPr/>
        </p:nvSpPr>
        <p:spPr>
          <a:xfrm>
            <a:off x="3429000" y="3467101"/>
            <a:ext cx="2057400" cy="1257299"/>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Data Node </a:t>
            </a:r>
          </a:p>
          <a:p>
            <a:pPr algn="ctr"/>
            <a:endParaRPr lang="en-US" sz="1100" dirty="0"/>
          </a:p>
          <a:p>
            <a:pPr algn="ctr"/>
            <a:endParaRPr lang="en-US" dirty="0"/>
          </a:p>
          <a:p>
            <a:pPr algn="ctr"/>
            <a:endParaRPr lang="en-US" dirty="0"/>
          </a:p>
          <a:p>
            <a:pPr algn="ctr"/>
            <a:endParaRPr lang="en-US" dirty="0"/>
          </a:p>
        </p:txBody>
      </p:sp>
      <p:sp>
        <p:nvSpPr>
          <p:cNvPr id="31" name="Rectangle 30"/>
          <p:cNvSpPr/>
          <p:nvPr/>
        </p:nvSpPr>
        <p:spPr>
          <a:xfrm>
            <a:off x="6781800" y="1600200"/>
            <a:ext cx="2057400" cy="41910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Data Node </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p:txBody>
      </p:sp>
      <p:sp>
        <p:nvSpPr>
          <p:cNvPr id="30" name="Rectangle 29"/>
          <p:cNvSpPr/>
          <p:nvPr/>
        </p:nvSpPr>
        <p:spPr>
          <a:xfrm>
            <a:off x="152400" y="1600200"/>
            <a:ext cx="2057400" cy="41910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Data Node </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p:txBody>
      </p:sp>
      <p:sp>
        <p:nvSpPr>
          <p:cNvPr id="2" name="Title 1"/>
          <p:cNvSpPr>
            <a:spLocks noGrp="1"/>
          </p:cNvSpPr>
          <p:nvPr>
            <p:ph type="title"/>
          </p:nvPr>
        </p:nvSpPr>
        <p:spPr/>
        <p:txBody>
          <a:bodyPr/>
          <a:lstStyle/>
          <a:p>
            <a:r>
              <a:rPr lang="en-US" dirty="0"/>
              <a:t>Combiner</a:t>
            </a:r>
          </a:p>
        </p:txBody>
      </p:sp>
      <p:sp>
        <p:nvSpPr>
          <p:cNvPr id="3" name="Footer Placeholder 2"/>
          <p:cNvSpPr>
            <a:spLocks noGrp="1"/>
          </p:cNvSpPr>
          <p:nvPr>
            <p:ph type="ftr" sz="quarter" idx="11"/>
          </p:nvPr>
        </p:nvSpPr>
        <p:spPr/>
        <p:txBody>
          <a:bodyPr/>
          <a:lstStyle/>
          <a:p>
            <a:r>
              <a:rPr lang="sk-SK" dirty="0"/>
              <a:t>CSP554</a:t>
            </a:r>
            <a:r>
              <a:rPr lang="en-US" dirty="0"/>
              <a:t> Module 03b</a:t>
            </a:r>
          </a:p>
        </p:txBody>
      </p:sp>
      <p:sp>
        <p:nvSpPr>
          <p:cNvPr id="4" name="Slide Number Placeholder 3"/>
          <p:cNvSpPr>
            <a:spLocks noGrp="1"/>
          </p:cNvSpPr>
          <p:nvPr>
            <p:ph type="sldNum" sz="quarter" idx="12"/>
          </p:nvPr>
        </p:nvSpPr>
        <p:spPr/>
        <p:txBody>
          <a:bodyPr/>
          <a:lstStyle/>
          <a:p>
            <a:fld id="{9AA7C465-8597-4488-B68C-958448427716}" type="slidenum">
              <a:rPr lang="en-US" smtClean="0"/>
              <a:t>59</a:t>
            </a:fld>
            <a:endParaRPr lang="en-US" dirty="0"/>
          </a:p>
        </p:txBody>
      </p:sp>
      <p:sp>
        <p:nvSpPr>
          <p:cNvPr id="7" name="Rectangle 6"/>
          <p:cNvSpPr/>
          <p:nvPr/>
        </p:nvSpPr>
        <p:spPr>
          <a:xfrm>
            <a:off x="2667000" y="1600200"/>
            <a:ext cx="3733800" cy="17526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HDFS File</a:t>
            </a:r>
          </a:p>
          <a:p>
            <a:pPr algn="ctr"/>
            <a:endParaRPr lang="en-US" dirty="0"/>
          </a:p>
          <a:p>
            <a:pPr algn="ctr"/>
            <a:endParaRPr lang="en-US" dirty="0"/>
          </a:p>
          <a:p>
            <a:pPr algn="ctr"/>
            <a:endParaRPr lang="en-US" dirty="0"/>
          </a:p>
          <a:p>
            <a:pPr algn="ctr"/>
            <a:endParaRPr lang="en-US" dirty="0"/>
          </a:p>
          <a:p>
            <a:pPr algn="ctr"/>
            <a:endParaRPr lang="en-US" dirty="0"/>
          </a:p>
        </p:txBody>
      </p:sp>
      <p:sp>
        <p:nvSpPr>
          <p:cNvPr id="5" name="Rectangle 4"/>
          <p:cNvSpPr/>
          <p:nvPr/>
        </p:nvSpPr>
        <p:spPr>
          <a:xfrm>
            <a:off x="2819400" y="1981200"/>
            <a:ext cx="3352800" cy="533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Hello Hadoop world, hello</a:t>
            </a:r>
          </a:p>
        </p:txBody>
      </p:sp>
      <p:sp>
        <p:nvSpPr>
          <p:cNvPr id="6" name="Rectangle 5"/>
          <p:cNvSpPr/>
          <p:nvPr/>
        </p:nvSpPr>
        <p:spPr>
          <a:xfrm>
            <a:off x="2819400" y="2667000"/>
            <a:ext cx="3352800" cy="533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Goodbye sad </a:t>
            </a:r>
            <a:r>
              <a:rPr lang="en-US" dirty="0" err="1"/>
              <a:t>sad</a:t>
            </a:r>
            <a:r>
              <a:rPr lang="en-US" dirty="0"/>
              <a:t> world</a:t>
            </a:r>
          </a:p>
        </p:txBody>
      </p:sp>
      <p:sp>
        <p:nvSpPr>
          <p:cNvPr id="8" name="Rectangle 7"/>
          <p:cNvSpPr/>
          <p:nvPr/>
        </p:nvSpPr>
        <p:spPr>
          <a:xfrm>
            <a:off x="228600" y="3352800"/>
            <a:ext cx="1752600" cy="17526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&lt;Hello, 1&gt;</a:t>
            </a:r>
          </a:p>
          <a:p>
            <a:pPr algn="ctr"/>
            <a:r>
              <a:rPr lang="en-US" dirty="0"/>
              <a:t>&lt;Hadoop, 1&gt;</a:t>
            </a:r>
          </a:p>
          <a:p>
            <a:pPr algn="ctr"/>
            <a:r>
              <a:rPr lang="en-US" dirty="0"/>
              <a:t>&lt;hello, 1&gt;</a:t>
            </a:r>
          </a:p>
          <a:p>
            <a:pPr algn="ctr"/>
            <a:r>
              <a:rPr lang="en-US" dirty="0"/>
              <a:t>&lt;world, 1&gt;</a:t>
            </a:r>
          </a:p>
        </p:txBody>
      </p:sp>
      <p:sp>
        <p:nvSpPr>
          <p:cNvPr id="9" name="Rectangle 8"/>
          <p:cNvSpPr/>
          <p:nvPr/>
        </p:nvSpPr>
        <p:spPr>
          <a:xfrm>
            <a:off x="7010400" y="3352800"/>
            <a:ext cx="1752600" cy="17526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&lt;Goodbye, 1&gt;</a:t>
            </a:r>
          </a:p>
          <a:p>
            <a:pPr algn="ctr"/>
            <a:r>
              <a:rPr lang="en-US" b="1" i="1" dirty="0"/>
              <a:t>&lt;sad, 2&gt;</a:t>
            </a:r>
          </a:p>
          <a:p>
            <a:pPr algn="ctr"/>
            <a:r>
              <a:rPr lang="en-US" dirty="0"/>
              <a:t>&lt;world, 1&gt;</a:t>
            </a:r>
          </a:p>
          <a:p>
            <a:pPr algn="ctr"/>
            <a:endParaRPr lang="en-US" dirty="0"/>
          </a:p>
        </p:txBody>
      </p:sp>
      <p:sp>
        <p:nvSpPr>
          <p:cNvPr id="10" name="Rectangle 9"/>
          <p:cNvSpPr/>
          <p:nvPr/>
        </p:nvSpPr>
        <p:spPr>
          <a:xfrm>
            <a:off x="3200400" y="4876800"/>
            <a:ext cx="2514600" cy="19050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HDFS File</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p:txBody>
      </p:sp>
      <p:cxnSp>
        <p:nvCxnSpPr>
          <p:cNvPr id="13" name="Elbow Connector 12"/>
          <p:cNvCxnSpPr>
            <a:stCxn id="5" idx="1"/>
            <a:endCxn id="8" idx="0"/>
          </p:cNvCxnSpPr>
          <p:nvPr/>
        </p:nvCxnSpPr>
        <p:spPr>
          <a:xfrm rot="10800000" flipV="1">
            <a:off x="1104900" y="2247900"/>
            <a:ext cx="1714500" cy="1104900"/>
          </a:xfrm>
          <a:prstGeom prst="bentConnector2">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5" name="Elbow Connector 14"/>
          <p:cNvCxnSpPr>
            <a:endCxn id="9" idx="0"/>
          </p:cNvCxnSpPr>
          <p:nvPr/>
        </p:nvCxnSpPr>
        <p:spPr>
          <a:xfrm>
            <a:off x="6172200" y="2781300"/>
            <a:ext cx="1714500" cy="571500"/>
          </a:xfrm>
          <a:prstGeom prst="bentConnector2">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3733800" y="3810000"/>
            <a:ext cx="1371600" cy="723900"/>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Reducer</a:t>
            </a:r>
          </a:p>
        </p:txBody>
      </p:sp>
      <p:sp>
        <p:nvSpPr>
          <p:cNvPr id="17" name="Rectangle 16"/>
          <p:cNvSpPr/>
          <p:nvPr/>
        </p:nvSpPr>
        <p:spPr>
          <a:xfrm>
            <a:off x="533400" y="2019300"/>
            <a:ext cx="1371600" cy="723900"/>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Mapper</a:t>
            </a:r>
          </a:p>
        </p:txBody>
      </p:sp>
      <p:sp>
        <p:nvSpPr>
          <p:cNvPr id="18" name="Rectangle 17"/>
          <p:cNvSpPr/>
          <p:nvPr/>
        </p:nvSpPr>
        <p:spPr>
          <a:xfrm>
            <a:off x="7200900" y="2370364"/>
            <a:ext cx="1371600" cy="723900"/>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Mapper</a:t>
            </a:r>
          </a:p>
        </p:txBody>
      </p:sp>
      <p:cxnSp>
        <p:nvCxnSpPr>
          <p:cNvPr id="20" name="Elbow Connector 19"/>
          <p:cNvCxnSpPr>
            <a:stCxn id="8" idx="3"/>
            <a:endCxn id="16" idx="1"/>
          </p:cNvCxnSpPr>
          <p:nvPr/>
        </p:nvCxnSpPr>
        <p:spPr>
          <a:xfrm flipV="1">
            <a:off x="1981200" y="4171950"/>
            <a:ext cx="1752600" cy="57150"/>
          </a:xfrm>
          <a:prstGeom prst="bentConnector3">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2" name="Elbow Connector 21"/>
          <p:cNvCxnSpPr>
            <a:stCxn id="9" idx="1"/>
            <a:endCxn id="16" idx="3"/>
          </p:cNvCxnSpPr>
          <p:nvPr/>
        </p:nvCxnSpPr>
        <p:spPr>
          <a:xfrm rot="10800000">
            <a:off x="5105400" y="4171950"/>
            <a:ext cx="1905000" cy="57150"/>
          </a:xfrm>
          <a:prstGeom prst="bentConnector3">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a:off x="3493604" y="5181600"/>
            <a:ext cx="1803951" cy="152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&lt;Goodbye, 1&gt;</a:t>
            </a:r>
          </a:p>
          <a:p>
            <a:pPr algn="ctr"/>
            <a:r>
              <a:rPr lang="en-US" sz="1600" dirty="0"/>
              <a:t>&lt;Hadoop, 1&gt;</a:t>
            </a:r>
          </a:p>
          <a:p>
            <a:pPr algn="ctr"/>
            <a:r>
              <a:rPr lang="en-US" sz="1600" dirty="0"/>
              <a:t>&lt;Hello, 1&gt;</a:t>
            </a:r>
          </a:p>
          <a:p>
            <a:pPr algn="ctr"/>
            <a:r>
              <a:rPr lang="en-US" sz="1600" dirty="0"/>
              <a:t>&lt;hello, 1&gt;</a:t>
            </a:r>
          </a:p>
          <a:p>
            <a:pPr algn="ctr"/>
            <a:r>
              <a:rPr lang="en-US" sz="1600" dirty="0"/>
              <a:t>&lt;sad, 2&gt;</a:t>
            </a:r>
          </a:p>
          <a:p>
            <a:pPr algn="ctr"/>
            <a:r>
              <a:rPr lang="en-US" sz="1600" dirty="0"/>
              <a:t>&lt;world, 2&gt;</a:t>
            </a:r>
          </a:p>
        </p:txBody>
      </p:sp>
      <p:cxnSp>
        <p:nvCxnSpPr>
          <p:cNvPr id="25" name="Straight Arrow Connector 24"/>
          <p:cNvCxnSpPr>
            <a:stCxn id="16" idx="2"/>
            <a:endCxn id="10" idx="0"/>
          </p:cNvCxnSpPr>
          <p:nvPr/>
        </p:nvCxnSpPr>
        <p:spPr>
          <a:xfrm>
            <a:off x="4419600" y="4533900"/>
            <a:ext cx="38100" cy="34290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28" name="Rectangle 27"/>
          <p:cNvSpPr/>
          <p:nvPr/>
        </p:nvSpPr>
        <p:spPr>
          <a:xfrm>
            <a:off x="2743200" y="2057400"/>
            <a:ext cx="609600" cy="381000"/>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1200" dirty="0"/>
              <a:t>Block </a:t>
            </a:r>
          </a:p>
          <a:p>
            <a:pPr algn="ctr"/>
            <a:r>
              <a:rPr lang="en-US" sz="1200" dirty="0"/>
              <a:t>1</a:t>
            </a:r>
          </a:p>
        </p:txBody>
      </p:sp>
      <p:sp>
        <p:nvSpPr>
          <p:cNvPr id="29" name="Rectangle 28"/>
          <p:cNvSpPr/>
          <p:nvPr/>
        </p:nvSpPr>
        <p:spPr>
          <a:xfrm>
            <a:off x="2743200" y="2743200"/>
            <a:ext cx="609600" cy="381000"/>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1200" dirty="0"/>
              <a:t>Block </a:t>
            </a:r>
          </a:p>
          <a:p>
            <a:pPr algn="ctr"/>
            <a:r>
              <a:rPr lang="en-US" sz="1200" dirty="0"/>
              <a:t>2</a:t>
            </a:r>
          </a:p>
        </p:txBody>
      </p:sp>
      <p:sp>
        <p:nvSpPr>
          <p:cNvPr id="11" name="Rectangle 10"/>
          <p:cNvSpPr/>
          <p:nvPr/>
        </p:nvSpPr>
        <p:spPr>
          <a:xfrm>
            <a:off x="1295400" y="2618014"/>
            <a:ext cx="914400" cy="277586"/>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300" dirty="0"/>
              <a:t>Combiner</a:t>
            </a:r>
          </a:p>
        </p:txBody>
      </p:sp>
      <p:sp>
        <p:nvSpPr>
          <p:cNvPr id="27" name="Rectangle 26"/>
          <p:cNvSpPr/>
          <p:nvPr/>
        </p:nvSpPr>
        <p:spPr>
          <a:xfrm>
            <a:off x="6781800" y="2922814"/>
            <a:ext cx="914400" cy="277586"/>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300" dirty="0"/>
              <a:t>Combiner</a:t>
            </a:r>
          </a:p>
        </p:txBody>
      </p:sp>
    </p:spTree>
    <p:extLst>
      <p:ext uri="{BB962C8B-B14F-4D97-AF65-F5344CB8AC3E}">
        <p14:creationId xmlns:p14="http://schemas.microsoft.com/office/powerpoint/2010/main" val="29533969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MapReduce Concepts</a:t>
            </a:r>
          </a:p>
        </p:txBody>
      </p:sp>
      <p:sp>
        <p:nvSpPr>
          <p:cNvPr id="3" name="Content Placeholder 2"/>
          <p:cNvSpPr>
            <a:spLocks noGrp="1"/>
          </p:cNvSpPr>
          <p:nvPr>
            <p:ph idx="1"/>
          </p:nvPr>
        </p:nvSpPr>
        <p:spPr/>
        <p:txBody>
          <a:bodyPr/>
          <a:lstStyle/>
          <a:p>
            <a:r>
              <a:rPr lang="en-US" dirty="0"/>
              <a:t>MapReduce  can refer to three distinct but related ideas</a:t>
            </a:r>
          </a:p>
          <a:p>
            <a:r>
              <a:rPr lang="en-US" dirty="0"/>
              <a:t>First, MapReduce is a programming model, which is the sense discussed above</a:t>
            </a:r>
          </a:p>
          <a:p>
            <a:r>
              <a:rPr lang="en-US" dirty="0"/>
              <a:t>Second, MapReduce can refer to the execution framework (i.e., the “runtime”) that coordinates the execution of programs written in this particular style</a:t>
            </a:r>
          </a:p>
          <a:p>
            <a:r>
              <a:rPr lang="en-US" dirty="0"/>
              <a:t>Finally, MapReduce can refer to the software implementation of the programming model and the execution framework </a:t>
            </a:r>
          </a:p>
          <a:p>
            <a:endParaRPr lang="en-US" dirty="0"/>
          </a:p>
        </p:txBody>
      </p:sp>
      <p:sp>
        <p:nvSpPr>
          <p:cNvPr id="4" name="Footer Placeholder 3"/>
          <p:cNvSpPr>
            <a:spLocks noGrp="1"/>
          </p:cNvSpPr>
          <p:nvPr>
            <p:ph type="ftr" sz="quarter" idx="11"/>
          </p:nvPr>
        </p:nvSpPr>
        <p:spPr/>
        <p:txBody>
          <a:bodyPr/>
          <a:lstStyle/>
          <a:p>
            <a:r>
              <a:rPr lang="sk-SK" dirty="0"/>
              <a:t>CSP554</a:t>
            </a:r>
            <a:r>
              <a:rPr lang="en-US" dirty="0"/>
              <a:t> Module 03b</a:t>
            </a:r>
          </a:p>
        </p:txBody>
      </p:sp>
      <p:sp>
        <p:nvSpPr>
          <p:cNvPr id="5" name="Slide Number Placeholder 4"/>
          <p:cNvSpPr>
            <a:spLocks noGrp="1"/>
          </p:cNvSpPr>
          <p:nvPr>
            <p:ph type="sldNum" sz="quarter" idx="12"/>
          </p:nvPr>
        </p:nvSpPr>
        <p:spPr/>
        <p:txBody>
          <a:bodyPr/>
          <a:lstStyle/>
          <a:p>
            <a:fld id="{9AA7C465-8597-4488-B68C-958448427716}" type="slidenum">
              <a:rPr lang="en-US" smtClean="0"/>
              <a:t>6</a:t>
            </a:fld>
            <a:endParaRPr lang="en-US" dirty="0"/>
          </a:p>
        </p:txBody>
      </p:sp>
    </p:spTree>
    <p:extLst>
      <p:ext uri="{BB962C8B-B14F-4D97-AF65-F5344CB8AC3E}">
        <p14:creationId xmlns:p14="http://schemas.microsoft.com/office/powerpoint/2010/main" val="350106162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Combiner</a:t>
            </a:r>
            <a:br>
              <a:rPr lang="en-US" dirty="0"/>
            </a:br>
            <a:r>
              <a:rPr lang="en-US" sz="3100" dirty="0"/>
              <a:t>Word Count Example</a:t>
            </a:r>
          </a:p>
        </p:txBody>
      </p:sp>
      <p:sp>
        <p:nvSpPr>
          <p:cNvPr id="12" name="Content Placeholder 11"/>
          <p:cNvSpPr>
            <a:spLocks noGrp="1"/>
          </p:cNvSpPr>
          <p:nvPr>
            <p:ph idx="1"/>
          </p:nvPr>
        </p:nvSpPr>
        <p:spPr>
          <a:xfrm>
            <a:off x="457200" y="1524000"/>
            <a:ext cx="8229600" cy="4876800"/>
          </a:xfrm>
        </p:spPr>
        <p:txBody>
          <a:bodyPr>
            <a:noAutofit/>
          </a:bodyPr>
          <a:lstStyle/>
          <a:p>
            <a:pPr marL="0" indent="0">
              <a:buNone/>
            </a:pPr>
            <a:r>
              <a:rPr lang="en-US" sz="1500" dirty="0">
                <a:latin typeface="Courier"/>
                <a:cs typeface="Courier"/>
              </a:rPr>
              <a:t>from </a:t>
            </a:r>
            <a:r>
              <a:rPr lang="en-US" sz="1500" dirty="0" err="1">
                <a:latin typeface="Courier"/>
                <a:cs typeface="Courier"/>
              </a:rPr>
              <a:t>mrjob.job</a:t>
            </a:r>
            <a:r>
              <a:rPr lang="en-US" sz="1500" dirty="0">
                <a:latin typeface="Courier"/>
                <a:cs typeface="Courier"/>
              </a:rPr>
              <a:t> import </a:t>
            </a:r>
            <a:r>
              <a:rPr lang="en-US" sz="1500" dirty="0" err="1">
                <a:latin typeface="Courier"/>
                <a:cs typeface="Courier"/>
              </a:rPr>
              <a:t>MRJob</a:t>
            </a:r>
            <a:endParaRPr lang="en-US" sz="1500" dirty="0">
              <a:latin typeface="Courier"/>
              <a:cs typeface="Courier"/>
            </a:endParaRPr>
          </a:p>
          <a:p>
            <a:pPr marL="0" indent="0">
              <a:buNone/>
            </a:pPr>
            <a:r>
              <a:rPr lang="en-US" sz="1500" dirty="0">
                <a:latin typeface="Courier"/>
                <a:cs typeface="Courier"/>
              </a:rPr>
              <a:t>import re</a:t>
            </a:r>
          </a:p>
          <a:p>
            <a:pPr marL="0" indent="0">
              <a:buNone/>
            </a:pPr>
            <a:endParaRPr lang="en-US" sz="1500" dirty="0">
              <a:latin typeface="Courier"/>
              <a:cs typeface="Courier"/>
            </a:endParaRPr>
          </a:p>
          <a:p>
            <a:pPr marL="0" indent="0">
              <a:buNone/>
            </a:pPr>
            <a:r>
              <a:rPr lang="en-US" sz="1500" dirty="0">
                <a:latin typeface="Courier"/>
                <a:cs typeface="Courier"/>
              </a:rPr>
              <a:t>WORD_RE = </a:t>
            </a:r>
            <a:r>
              <a:rPr lang="en-US" sz="1500" dirty="0" err="1">
                <a:latin typeface="Courier"/>
                <a:cs typeface="Courier"/>
              </a:rPr>
              <a:t>re.compile</a:t>
            </a:r>
            <a:r>
              <a:rPr lang="en-US" sz="1500" dirty="0">
                <a:latin typeface="Courier"/>
                <a:cs typeface="Courier"/>
              </a:rPr>
              <a:t>(r"[\w']+")</a:t>
            </a:r>
          </a:p>
          <a:p>
            <a:pPr marL="0" indent="0">
              <a:buNone/>
            </a:pPr>
            <a:endParaRPr lang="en-US" sz="1500" dirty="0">
              <a:latin typeface="Courier"/>
              <a:cs typeface="Courier"/>
            </a:endParaRPr>
          </a:p>
          <a:p>
            <a:pPr marL="0" indent="0">
              <a:buNone/>
            </a:pPr>
            <a:r>
              <a:rPr lang="en-US" sz="1500" dirty="0">
                <a:latin typeface="Courier"/>
                <a:cs typeface="Courier"/>
              </a:rPr>
              <a:t>class </a:t>
            </a:r>
            <a:r>
              <a:rPr lang="en-US" sz="1500" dirty="0" err="1">
                <a:latin typeface="Courier"/>
                <a:cs typeface="Courier"/>
              </a:rPr>
              <a:t>MRWordCount</a:t>
            </a:r>
            <a:r>
              <a:rPr lang="en-US" sz="1500" dirty="0">
                <a:latin typeface="Courier"/>
                <a:cs typeface="Courier"/>
              </a:rPr>
              <a:t>(</a:t>
            </a:r>
            <a:r>
              <a:rPr lang="en-US" sz="1500" dirty="0" err="1">
                <a:latin typeface="Courier"/>
                <a:cs typeface="Courier"/>
              </a:rPr>
              <a:t>MRJob</a:t>
            </a:r>
            <a:r>
              <a:rPr lang="en-US" sz="1500" dirty="0">
                <a:latin typeface="Courier"/>
                <a:cs typeface="Courier"/>
              </a:rPr>
              <a:t>):</a:t>
            </a:r>
          </a:p>
          <a:p>
            <a:pPr marL="0" indent="0">
              <a:buNone/>
            </a:pPr>
            <a:endParaRPr lang="en-US" sz="1500" dirty="0">
              <a:latin typeface="Courier"/>
              <a:cs typeface="Courier"/>
            </a:endParaRPr>
          </a:p>
          <a:p>
            <a:pPr marL="0" indent="0">
              <a:buNone/>
            </a:pPr>
            <a:r>
              <a:rPr lang="en-US" sz="1500" dirty="0">
                <a:latin typeface="Courier"/>
                <a:cs typeface="Courier"/>
              </a:rPr>
              <a:t>    </a:t>
            </a:r>
            <a:r>
              <a:rPr lang="en-US" sz="1500" dirty="0" err="1">
                <a:latin typeface="Courier"/>
                <a:cs typeface="Courier"/>
              </a:rPr>
              <a:t>def</a:t>
            </a:r>
            <a:r>
              <a:rPr lang="en-US" sz="1500" dirty="0">
                <a:latin typeface="Courier"/>
                <a:cs typeface="Courier"/>
              </a:rPr>
              <a:t> mapper(self, _, line):</a:t>
            </a:r>
          </a:p>
          <a:p>
            <a:pPr marL="0" indent="0">
              <a:buNone/>
            </a:pPr>
            <a:r>
              <a:rPr lang="en-US" sz="1500" dirty="0">
                <a:latin typeface="Courier"/>
                <a:cs typeface="Courier"/>
              </a:rPr>
              <a:t>        for word in </a:t>
            </a:r>
            <a:r>
              <a:rPr lang="en-US" sz="1500" dirty="0" err="1">
                <a:latin typeface="Courier"/>
                <a:cs typeface="Courier"/>
              </a:rPr>
              <a:t>WORD_RE.findall</a:t>
            </a:r>
            <a:r>
              <a:rPr lang="en-US" sz="1500" dirty="0">
                <a:latin typeface="Courier"/>
                <a:cs typeface="Courier"/>
              </a:rPr>
              <a:t>(line):</a:t>
            </a:r>
          </a:p>
          <a:p>
            <a:pPr marL="0" indent="0">
              <a:buNone/>
            </a:pPr>
            <a:r>
              <a:rPr lang="en-US" sz="1500" dirty="0">
                <a:latin typeface="Courier"/>
                <a:cs typeface="Courier"/>
              </a:rPr>
              <a:t>            yield (</a:t>
            </a:r>
            <a:r>
              <a:rPr lang="en-US" sz="1500" dirty="0" err="1">
                <a:latin typeface="Courier"/>
                <a:cs typeface="Courier"/>
              </a:rPr>
              <a:t>word.lower</a:t>
            </a:r>
            <a:r>
              <a:rPr lang="en-US" sz="1500" dirty="0">
                <a:latin typeface="Courier"/>
                <a:cs typeface="Courier"/>
              </a:rPr>
              <a:t>(), 1)</a:t>
            </a:r>
          </a:p>
          <a:p>
            <a:pPr marL="0" indent="0">
              <a:buNone/>
            </a:pPr>
            <a:endParaRPr lang="en-US" sz="1500" dirty="0">
              <a:latin typeface="Courier"/>
              <a:cs typeface="Courier"/>
            </a:endParaRPr>
          </a:p>
          <a:p>
            <a:pPr marL="0" indent="0">
              <a:buNone/>
            </a:pPr>
            <a:r>
              <a:rPr lang="en-US" sz="1500" dirty="0">
                <a:solidFill>
                  <a:srgbClr val="0070C0"/>
                </a:solidFill>
              </a:rPr>
              <a:t>     </a:t>
            </a:r>
            <a:r>
              <a:rPr lang="en-US" sz="1500" dirty="0" err="1">
                <a:solidFill>
                  <a:srgbClr val="0070C0"/>
                </a:solidFill>
              </a:rPr>
              <a:t>def</a:t>
            </a:r>
            <a:r>
              <a:rPr lang="en-US" sz="1500" dirty="0">
                <a:solidFill>
                  <a:srgbClr val="0070C0"/>
                </a:solidFill>
              </a:rPr>
              <a:t> combiner(self, word, counts): # optimization: sum the words we've seen so far </a:t>
            </a:r>
          </a:p>
          <a:p>
            <a:pPr marL="0" indent="0">
              <a:buNone/>
            </a:pPr>
            <a:r>
              <a:rPr lang="en-US" sz="1500" dirty="0">
                <a:solidFill>
                  <a:srgbClr val="0070C0"/>
                </a:solidFill>
              </a:rPr>
              <a:t>       yield (word, sum(counts)) </a:t>
            </a:r>
            <a:endParaRPr lang="en-US" sz="1500" dirty="0">
              <a:solidFill>
                <a:srgbClr val="0070C0"/>
              </a:solidFill>
              <a:latin typeface="Courier"/>
              <a:cs typeface="Courier"/>
            </a:endParaRPr>
          </a:p>
          <a:p>
            <a:pPr marL="0" indent="0">
              <a:buNone/>
            </a:pPr>
            <a:endParaRPr lang="en-US" sz="1500" dirty="0">
              <a:latin typeface="Courier"/>
              <a:cs typeface="Courier"/>
            </a:endParaRPr>
          </a:p>
          <a:p>
            <a:pPr marL="0" indent="0">
              <a:buNone/>
            </a:pPr>
            <a:r>
              <a:rPr lang="en-US" sz="1500" dirty="0">
                <a:latin typeface="Courier"/>
                <a:cs typeface="Courier"/>
              </a:rPr>
              <a:t>    </a:t>
            </a:r>
            <a:r>
              <a:rPr lang="en-US" sz="1500" dirty="0" err="1">
                <a:latin typeface="Courier"/>
                <a:cs typeface="Courier"/>
              </a:rPr>
              <a:t>def</a:t>
            </a:r>
            <a:r>
              <a:rPr lang="en-US" sz="1500" dirty="0">
                <a:latin typeface="Courier"/>
                <a:cs typeface="Courier"/>
              </a:rPr>
              <a:t> reducer(self, word, counts):</a:t>
            </a:r>
          </a:p>
          <a:p>
            <a:pPr marL="0" indent="0">
              <a:buNone/>
            </a:pPr>
            <a:r>
              <a:rPr lang="en-US" sz="1500" dirty="0">
                <a:latin typeface="Courier"/>
                <a:cs typeface="Courier"/>
              </a:rPr>
              <a:t>        yield (word, sum(counts))</a:t>
            </a:r>
          </a:p>
          <a:p>
            <a:pPr marL="0" indent="0">
              <a:buNone/>
            </a:pPr>
            <a:endParaRPr lang="en-US" sz="1500" dirty="0">
              <a:latin typeface="Courier"/>
              <a:cs typeface="Courier"/>
            </a:endParaRPr>
          </a:p>
          <a:p>
            <a:pPr marL="0" indent="0">
              <a:buNone/>
            </a:pPr>
            <a:r>
              <a:rPr lang="fr-FR" sz="1500" dirty="0">
                <a:latin typeface="Courier"/>
                <a:cs typeface="Courier"/>
              </a:rPr>
              <a:t>if __</a:t>
            </a:r>
            <a:r>
              <a:rPr lang="fr-FR" sz="1500" dirty="0" err="1">
                <a:latin typeface="Courier"/>
                <a:cs typeface="Courier"/>
              </a:rPr>
              <a:t>name</a:t>
            </a:r>
            <a:r>
              <a:rPr lang="fr-FR" sz="1500" dirty="0">
                <a:latin typeface="Courier"/>
                <a:cs typeface="Courier"/>
              </a:rPr>
              <a:t>__ == '__main__':</a:t>
            </a:r>
          </a:p>
          <a:p>
            <a:pPr marL="0" indent="0">
              <a:buNone/>
            </a:pPr>
            <a:r>
              <a:rPr lang="fr-FR" sz="1500" dirty="0">
                <a:latin typeface="Courier"/>
                <a:cs typeface="Courier"/>
              </a:rPr>
              <a:t>     </a:t>
            </a:r>
            <a:r>
              <a:rPr lang="fr-FR" sz="1500" dirty="0" err="1">
                <a:latin typeface="Courier"/>
                <a:cs typeface="Courier"/>
              </a:rPr>
              <a:t>MRWordCount.run</a:t>
            </a:r>
            <a:r>
              <a:rPr lang="fr-FR" sz="1500" dirty="0">
                <a:latin typeface="Courier"/>
                <a:cs typeface="Courier"/>
              </a:rPr>
              <a:t>()</a:t>
            </a:r>
            <a:endParaRPr lang="en-US" sz="1500" dirty="0">
              <a:latin typeface="Courier"/>
              <a:cs typeface="Courier"/>
            </a:endParaRPr>
          </a:p>
        </p:txBody>
      </p:sp>
      <p:sp>
        <p:nvSpPr>
          <p:cNvPr id="3" name="Footer Placeholder 2"/>
          <p:cNvSpPr>
            <a:spLocks noGrp="1"/>
          </p:cNvSpPr>
          <p:nvPr>
            <p:ph type="ftr" sz="quarter" idx="11"/>
          </p:nvPr>
        </p:nvSpPr>
        <p:spPr/>
        <p:txBody>
          <a:bodyPr/>
          <a:lstStyle/>
          <a:p>
            <a:r>
              <a:rPr lang="sk-SK" dirty="0"/>
              <a:t>CSP554</a:t>
            </a:r>
            <a:r>
              <a:rPr lang="en-US" dirty="0"/>
              <a:t> Module 03b</a:t>
            </a:r>
          </a:p>
        </p:txBody>
      </p:sp>
      <p:sp>
        <p:nvSpPr>
          <p:cNvPr id="4" name="Slide Number Placeholder 3"/>
          <p:cNvSpPr>
            <a:spLocks noGrp="1"/>
          </p:cNvSpPr>
          <p:nvPr>
            <p:ph type="sldNum" sz="quarter" idx="12"/>
          </p:nvPr>
        </p:nvSpPr>
        <p:spPr/>
        <p:txBody>
          <a:bodyPr/>
          <a:lstStyle/>
          <a:p>
            <a:fld id="{9AA7C465-8597-4488-B68C-958448427716}" type="slidenum">
              <a:rPr lang="en-US" smtClean="0"/>
              <a:t>60</a:t>
            </a:fld>
            <a:endParaRPr lang="en-US" dirty="0"/>
          </a:p>
        </p:txBody>
      </p:sp>
    </p:spTree>
    <p:extLst>
      <p:ext uri="{BB962C8B-B14F-4D97-AF65-F5344CB8AC3E}">
        <p14:creationId xmlns:p14="http://schemas.microsoft.com/office/powerpoint/2010/main" val="12556660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Partitioner</a:t>
            </a:r>
            <a:endParaRPr lang="en-US" dirty="0"/>
          </a:p>
        </p:txBody>
      </p:sp>
      <p:sp>
        <p:nvSpPr>
          <p:cNvPr id="3" name="Content Placeholder 2"/>
          <p:cNvSpPr>
            <a:spLocks noGrp="1"/>
          </p:cNvSpPr>
          <p:nvPr>
            <p:ph idx="1"/>
          </p:nvPr>
        </p:nvSpPr>
        <p:spPr/>
        <p:txBody>
          <a:bodyPr>
            <a:normAutofit fontScale="92500" lnSpcReduction="20000"/>
          </a:bodyPr>
          <a:lstStyle/>
          <a:p>
            <a:r>
              <a:rPr lang="en-US" dirty="0"/>
              <a:t>The </a:t>
            </a:r>
            <a:r>
              <a:rPr lang="en-US" dirty="0" err="1"/>
              <a:t>partitioner</a:t>
            </a:r>
            <a:r>
              <a:rPr lang="en-US" dirty="0"/>
              <a:t> takes the intermediate key/value pairs from the mapper (or combiner if it is being used) and splits them up into shards, one shard per reducer. </a:t>
            </a:r>
          </a:p>
          <a:p>
            <a:r>
              <a:rPr lang="en-US" dirty="0"/>
              <a:t>By default, the </a:t>
            </a:r>
            <a:r>
              <a:rPr lang="en-US" dirty="0" err="1"/>
              <a:t>partitioner</a:t>
            </a:r>
            <a:r>
              <a:rPr lang="en-US" dirty="0"/>
              <a:t> interrogates the object for its hash code, which is typically an md5sum. </a:t>
            </a:r>
          </a:p>
          <a:p>
            <a:r>
              <a:rPr lang="en-US" dirty="0"/>
              <a:t>Then, the </a:t>
            </a:r>
            <a:r>
              <a:rPr lang="en-US" dirty="0" err="1"/>
              <a:t>partitioner</a:t>
            </a:r>
            <a:r>
              <a:rPr lang="en-US" dirty="0"/>
              <a:t> performs a modulus operation by the number of reducers: </a:t>
            </a:r>
            <a:r>
              <a:rPr lang="en-US" dirty="0" err="1"/>
              <a:t>key.hashCode</a:t>
            </a:r>
            <a:r>
              <a:rPr lang="en-US" dirty="0"/>
              <a:t>() % (number of reducers)</a:t>
            </a:r>
          </a:p>
          <a:p>
            <a:r>
              <a:rPr lang="en-US" dirty="0"/>
              <a:t>This randomly distributes the </a:t>
            </a:r>
            <a:r>
              <a:rPr lang="en-US" dirty="0" err="1"/>
              <a:t>keyspace</a:t>
            </a:r>
            <a:r>
              <a:rPr lang="en-US" dirty="0"/>
              <a:t> evenly over the reducers, but still ensures that keys with the same value in different mappers end up at the same reducer. </a:t>
            </a:r>
          </a:p>
          <a:p>
            <a:r>
              <a:rPr lang="en-US" dirty="0"/>
              <a:t>The default behavior of the </a:t>
            </a:r>
            <a:r>
              <a:rPr lang="en-US" dirty="0" err="1"/>
              <a:t>partitioner</a:t>
            </a:r>
            <a:r>
              <a:rPr lang="en-US" dirty="0"/>
              <a:t> can be customized, and will be in some more advanced patterns, such as sorting</a:t>
            </a:r>
          </a:p>
          <a:p>
            <a:r>
              <a:rPr lang="en-US" dirty="0"/>
              <a:t>However, changing the </a:t>
            </a:r>
            <a:r>
              <a:rPr lang="en-US" dirty="0" err="1"/>
              <a:t>partitioner</a:t>
            </a:r>
            <a:r>
              <a:rPr lang="en-US" dirty="0"/>
              <a:t> is rarely necessary. </a:t>
            </a:r>
          </a:p>
          <a:p>
            <a:r>
              <a:rPr lang="en-US" dirty="0"/>
              <a:t>The partitioned data is written to the local file system for each map task and waits to be pulled by its respective reducer.</a:t>
            </a:r>
          </a:p>
        </p:txBody>
      </p:sp>
      <p:sp>
        <p:nvSpPr>
          <p:cNvPr id="4" name="Footer Placeholder 3"/>
          <p:cNvSpPr>
            <a:spLocks noGrp="1"/>
          </p:cNvSpPr>
          <p:nvPr>
            <p:ph type="ftr" sz="quarter" idx="11"/>
          </p:nvPr>
        </p:nvSpPr>
        <p:spPr/>
        <p:txBody>
          <a:bodyPr/>
          <a:lstStyle/>
          <a:p>
            <a:r>
              <a:rPr lang="sk-SK" dirty="0"/>
              <a:t>CSP554</a:t>
            </a:r>
            <a:r>
              <a:rPr lang="en-US" dirty="0"/>
              <a:t> Module 03b</a:t>
            </a:r>
          </a:p>
        </p:txBody>
      </p:sp>
      <p:sp>
        <p:nvSpPr>
          <p:cNvPr id="5" name="Slide Number Placeholder 4"/>
          <p:cNvSpPr>
            <a:spLocks noGrp="1"/>
          </p:cNvSpPr>
          <p:nvPr>
            <p:ph type="sldNum" sz="quarter" idx="12"/>
          </p:nvPr>
        </p:nvSpPr>
        <p:spPr/>
        <p:txBody>
          <a:bodyPr/>
          <a:lstStyle/>
          <a:p>
            <a:fld id="{9AA7C465-8597-4488-B68C-958448427716}" type="slidenum">
              <a:rPr lang="en-US" smtClean="0"/>
              <a:t>61</a:t>
            </a:fld>
            <a:endParaRPr lang="en-US" dirty="0"/>
          </a:p>
        </p:txBody>
      </p:sp>
    </p:spTree>
    <p:extLst>
      <p:ext uri="{BB962C8B-B14F-4D97-AF65-F5344CB8AC3E}">
        <p14:creationId xmlns:p14="http://schemas.microsoft.com/office/powerpoint/2010/main" val="371261291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Shuffle and Sort </a:t>
            </a:r>
          </a:p>
        </p:txBody>
      </p:sp>
      <p:sp>
        <p:nvSpPr>
          <p:cNvPr id="3" name="Content Placeholder 2"/>
          <p:cNvSpPr>
            <a:spLocks noGrp="1"/>
          </p:cNvSpPr>
          <p:nvPr>
            <p:ph idx="1"/>
          </p:nvPr>
        </p:nvSpPr>
        <p:spPr/>
        <p:txBody>
          <a:bodyPr>
            <a:normAutofit/>
          </a:bodyPr>
          <a:lstStyle/>
          <a:p>
            <a:r>
              <a:rPr lang="en-US" dirty="0"/>
              <a:t>Probably the most complex aspect of MapReduce!</a:t>
            </a:r>
          </a:p>
          <a:p>
            <a:r>
              <a:rPr lang="en-US" dirty="0"/>
              <a:t>Map side</a:t>
            </a:r>
          </a:p>
          <a:p>
            <a:pPr lvl="1"/>
            <a:r>
              <a:rPr lang="en-US" dirty="0"/>
              <a:t>Map outputs are buffered in memory in a circular buffer</a:t>
            </a:r>
          </a:p>
          <a:p>
            <a:pPr lvl="1"/>
            <a:r>
              <a:rPr lang="en-US" dirty="0"/>
              <a:t>When buffer reaches threshold, contents are “spilled” to disk</a:t>
            </a:r>
          </a:p>
          <a:p>
            <a:pPr lvl="1"/>
            <a:r>
              <a:rPr lang="en-US" dirty="0"/>
              <a:t>Spills merged in a single, partitioned file (sorted within each partition): combiner runs here</a:t>
            </a:r>
          </a:p>
          <a:p>
            <a:r>
              <a:rPr lang="en-US" dirty="0"/>
              <a:t>Reduce side</a:t>
            </a:r>
          </a:p>
          <a:p>
            <a:pPr lvl="1"/>
            <a:r>
              <a:rPr lang="en-US" dirty="0"/>
              <a:t>First, </a:t>
            </a:r>
            <a:r>
              <a:rPr lang="en-US" i="1" dirty="0"/>
              <a:t>map outputs are copied over to reducer machine</a:t>
            </a:r>
          </a:p>
          <a:p>
            <a:pPr lvl="1"/>
            <a:r>
              <a:rPr lang="en-US" i="1" dirty="0"/>
              <a:t>“Sort” is a multi-pass merge of map outputs (happens in memory and on disk): combiner runs here</a:t>
            </a:r>
          </a:p>
          <a:p>
            <a:pPr lvl="1"/>
            <a:r>
              <a:rPr lang="en-US" dirty="0"/>
              <a:t>Final merge pass goes directly into reducer</a:t>
            </a:r>
          </a:p>
        </p:txBody>
      </p:sp>
      <p:sp>
        <p:nvSpPr>
          <p:cNvPr id="4" name="Footer Placeholder 3"/>
          <p:cNvSpPr>
            <a:spLocks noGrp="1"/>
          </p:cNvSpPr>
          <p:nvPr>
            <p:ph type="ftr" sz="quarter" idx="11"/>
          </p:nvPr>
        </p:nvSpPr>
        <p:spPr/>
        <p:txBody>
          <a:bodyPr/>
          <a:lstStyle/>
          <a:p>
            <a:r>
              <a:rPr lang="sk-SK" dirty="0"/>
              <a:t>CSP554</a:t>
            </a:r>
            <a:r>
              <a:rPr lang="en-US" dirty="0"/>
              <a:t> Module 03b</a:t>
            </a:r>
          </a:p>
        </p:txBody>
      </p:sp>
      <p:sp>
        <p:nvSpPr>
          <p:cNvPr id="5" name="Slide Number Placeholder 4"/>
          <p:cNvSpPr>
            <a:spLocks noGrp="1"/>
          </p:cNvSpPr>
          <p:nvPr>
            <p:ph type="sldNum" sz="quarter" idx="12"/>
          </p:nvPr>
        </p:nvSpPr>
        <p:spPr/>
        <p:txBody>
          <a:bodyPr/>
          <a:lstStyle/>
          <a:p>
            <a:fld id="{9AA7C465-8597-4488-B68C-958448427716}" type="slidenum">
              <a:rPr lang="en-US" smtClean="0"/>
              <a:t>62</a:t>
            </a:fld>
            <a:endParaRPr lang="en-US" dirty="0"/>
          </a:p>
        </p:txBody>
      </p:sp>
    </p:spTree>
    <p:extLst>
      <p:ext uri="{BB962C8B-B14F-4D97-AF65-F5344CB8AC3E}">
        <p14:creationId xmlns:p14="http://schemas.microsoft.com/office/powerpoint/2010/main" val="408659737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Shuffle and Sort</a:t>
            </a:r>
          </a:p>
        </p:txBody>
      </p:sp>
      <p:sp>
        <p:nvSpPr>
          <p:cNvPr id="3" name="Footer Placeholder 2"/>
          <p:cNvSpPr>
            <a:spLocks noGrp="1"/>
          </p:cNvSpPr>
          <p:nvPr>
            <p:ph type="ftr" sz="quarter" idx="11"/>
          </p:nvPr>
        </p:nvSpPr>
        <p:spPr/>
        <p:txBody>
          <a:bodyPr/>
          <a:lstStyle/>
          <a:p>
            <a:r>
              <a:rPr lang="sk-SK" dirty="0"/>
              <a:t>CSP554</a:t>
            </a:r>
            <a:r>
              <a:rPr lang="en-US" dirty="0"/>
              <a:t> Module 03b</a:t>
            </a:r>
          </a:p>
        </p:txBody>
      </p:sp>
      <p:sp>
        <p:nvSpPr>
          <p:cNvPr id="4" name="Slide Number Placeholder 3"/>
          <p:cNvSpPr>
            <a:spLocks noGrp="1"/>
          </p:cNvSpPr>
          <p:nvPr>
            <p:ph type="sldNum" sz="quarter" idx="12"/>
          </p:nvPr>
        </p:nvSpPr>
        <p:spPr/>
        <p:txBody>
          <a:bodyPr/>
          <a:lstStyle/>
          <a:p>
            <a:fld id="{9AA7C465-8597-4488-B68C-958448427716}" type="slidenum">
              <a:rPr lang="en-US" smtClean="0"/>
              <a:t>63</a:t>
            </a:fld>
            <a:endParaRPr lang="en-US" dirty="0"/>
          </a:p>
        </p:txBody>
      </p:sp>
      <p:pic>
        <p:nvPicPr>
          <p:cNvPr id="11266" name="Picture 2"/>
          <p:cNvPicPr>
            <a:picLocks noChangeAspect="1" noChangeArrowheads="1"/>
          </p:cNvPicPr>
          <p:nvPr/>
        </p:nvPicPr>
        <p:blipFill>
          <a:blip r:embed="rId2">
            <a:lum bright="20000" contrast="-20000"/>
            <a:extLst>
              <a:ext uri="{28A0092B-C50C-407E-A947-70E740481C1C}">
                <a14:useLocalDpi xmlns:a14="http://schemas.microsoft.com/office/drawing/2010/main" val="0"/>
              </a:ext>
            </a:extLst>
          </a:blip>
          <a:srcRect/>
          <a:stretch>
            <a:fillRect/>
          </a:stretch>
        </p:blipFill>
        <p:spPr bwMode="auto">
          <a:xfrm>
            <a:off x="457200" y="1468798"/>
            <a:ext cx="8156821" cy="506327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val="312064882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Reducer</a:t>
            </a:r>
          </a:p>
        </p:txBody>
      </p:sp>
      <p:sp>
        <p:nvSpPr>
          <p:cNvPr id="3" name="Content Placeholder 2"/>
          <p:cNvSpPr>
            <a:spLocks noGrp="1"/>
          </p:cNvSpPr>
          <p:nvPr>
            <p:ph idx="1"/>
          </p:nvPr>
        </p:nvSpPr>
        <p:spPr/>
        <p:txBody>
          <a:bodyPr>
            <a:normAutofit fontScale="92500"/>
          </a:bodyPr>
          <a:lstStyle/>
          <a:p>
            <a:r>
              <a:rPr lang="en-US" dirty="0"/>
              <a:t>The reduce task starts with the </a:t>
            </a:r>
            <a:r>
              <a:rPr lang="en-US" i="1" dirty="0"/>
              <a:t>shuffle and sort</a:t>
            </a:r>
            <a:r>
              <a:rPr lang="en-US" dirty="0"/>
              <a:t> step. </a:t>
            </a:r>
          </a:p>
          <a:p>
            <a:r>
              <a:rPr lang="en-US" dirty="0"/>
              <a:t>This step takes the output files written by all of the </a:t>
            </a:r>
            <a:r>
              <a:rPr lang="en-US" dirty="0" err="1"/>
              <a:t>partitioners</a:t>
            </a:r>
            <a:r>
              <a:rPr lang="en-US" dirty="0"/>
              <a:t> and downloads them to the local machine in which the reducer is running. </a:t>
            </a:r>
          </a:p>
          <a:p>
            <a:r>
              <a:rPr lang="en-US" dirty="0"/>
              <a:t>These individual data pieces are then sorted by key into one larger data list. </a:t>
            </a:r>
          </a:p>
          <a:p>
            <a:r>
              <a:rPr lang="en-US" dirty="0"/>
              <a:t>The purpose of this sort is to group equivalent keys together so that their values can be iterated over easily in the reduce task. </a:t>
            </a:r>
          </a:p>
          <a:p>
            <a:r>
              <a:rPr lang="en-US" dirty="0"/>
              <a:t>This phase is not customizable and the framework handles everything automatically. </a:t>
            </a:r>
          </a:p>
          <a:p>
            <a:r>
              <a:rPr lang="en-US" dirty="0"/>
              <a:t>The only control a developer has is how the keys are sorted and grouped by specifying a custom Comparator object.</a:t>
            </a:r>
          </a:p>
        </p:txBody>
      </p:sp>
      <p:sp>
        <p:nvSpPr>
          <p:cNvPr id="4" name="Footer Placeholder 3"/>
          <p:cNvSpPr>
            <a:spLocks noGrp="1"/>
          </p:cNvSpPr>
          <p:nvPr>
            <p:ph type="ftr" sz="quarter" idx="11"/>
          </p:nvPr>
        </p:nvSpPr>
        <p:spPr/>
        <p:txBody>
          <a:bodyPr/>
          <a:lstStyle/>
          <a:p>
            <a:r>
              <a:rPr lang="sk-SK" dirty="0"/>
              <a:t>CSP554</a:t>
            </a:r>
            <a:r>
              <a:rPr lang="en-US" dirty="0"/>
              <a:t> Module 03b</a:t>
            </a:r>
          </a:p>
        </p:txBody>
      </p:sp>
      <p:sp>
        <p:nvSpPr>
          <p:cNvPr id="5" name="Slide Number Placeholder 4"/>
          <p:cNvSpPr>
            <a:spLocks noGrp="1"/>
          </p:cNvSpPr>
          <p:nvPr>
            <p:ph type="sldNum" sz="quarter" idx="12"/>
          </p:nvPr>
        </p:nvSpPr>
        <p:spPr/>
        <p:txBody>
          <a:bodyPr/>
          <a:lstStyle/>
          <a:p>
            <a:fld id="{9AA7C465-8597-4488-B68C-958448427716}" type="slidenum">
              <a:rPr lang="en-US" smtClean="0"/>
              <a:t>64</a:t>
            </a:fld>
            <a:endParaRPr lang="en-US" dirty="0"/>
          </a:p>
        </p:txBody>
      </p:sp>
    </p:spTree>
    <p:extLst>
      <p:ext uri="{BB962C8B-B14F-4D97-AF65-F5344CB8AC3E}">
        <p14:creationId xmlns:p14="http://schemas.microsoft.com/office/powerpoint/2010/main" val="340221108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Reducer</a:t>
            </a:r>
          </a:p>
        </p:txBody>
      </p:sp>
      <p:sp>
        <p:nvSpPr>
          <p:cNvPr id="3" name="Content Placeholder 2"/>
          <p:cNvSpPr>
            <a:spLocks noGrp="1"/>
          </p:cNvSpPr>
          <p:nvPr>
            <p:ph idx="1"/>
          </p:nvPr>
        </p:nvSpPr>
        <p:spPr/>
        <p:txBody>
          <a:bodyPr>
            <a:normAutofit lnSpcReduction="10000"/>
          </a:bodyPr>
          <a:lstStyle/>
          <a:p>
            <a:r>
              <a:rPr lang="en-US" dirty="0"/>
              <a:t>The reducer takes the grouped data as input and runs a reduce function once per key grouping. </a:t>
            </a:r>
          </a:p>
          <a:p>
            <a:r>
              <a:rPr lang="en-US" dirty="0"/>
              <a:t>The function is passed the key and an iterator over all of the values associated with that key. </a:t>
            </a:r>
          </a:p>
          <a:p>
            <a:r>
              <a:rPr lang="en-US" dirty="0"/>
              <a:t>A wide range of processing can happen in this function, as we’ll see in many of our patterns. </a:t>
            </a:r>
          </a:p>
          <a:p>
            <a:r>
              <a:rPr lang="en-US" dirty="0"/>
              <a:t>The data can be aggregated, filtered, and combined in a number of ways. </a:t>
            </a:r>
          </a:p>
          <a:p>
            <a:r>
              <a:rPr lang="en-US" dirty="0"/>
              <a:t>Once the reduce function is done, it sends zero or more key/value pair to the final step, the output format. </a:t>
            </a:r>
          </a:p>
          <a:p>
            <a:r>
              <a:rPr lang="en-US" dirty="0"/>
              <a:t>Like the map function, the reduce function will change from job to job since it is a core piece of logic in the solution.</a:t>
            </a:r>
          </a:p>
          <a:p>
            <a:endParaRPr lang="en-US" dirty="0"/>
          </a:p>
        </p:txBody>
      </p:sp>
      <p:sp>
        <p:nvSpPr>
          <p:cNvPr id="4" name="Footer Placeholder 3"/>
          <p:cNvSpPr>
            <a:spLocks noGrp="1"/>
          </p:cNvSpPr>
          <p:nvPr>
            <p:ph type="ftr" sz="quarter" idx="11"/>
          </p:nvPr>
        </p:nvSpPr>
        <p:spPr/>
        <p:txBody>
          <a:bodyPr/>
          <a:lstStyle/>
          <a:p>
            <a:r>
              <a:rPr lang="sk-SK" dirty="0"/>
              <a:t>CSP554</a:t>
            </a:r>
            <a:r>
              <a:rPr lang="en-US" dirty="0"/>
              <a:t> Module 03b</a:t>
            </a:r>
          </a:p>
        </p:txBody>
      </p:sp>
      <p:sp>
        <p:nvSpPr>
          <p:cNvPr id="5" name="Slide Number Placeholder 4"/>
          <p:cNvSpPr>
            <a:spLocks noGrp="1"/>
          </p:cNvSpPr>
          <p:nvPr>
            <p:ph type="sldNum" sz="quarter" idx="12"/>
          </p:nvPr>
        </p:nvSpPr>
        <p:spPr/>
        <p:txBody>
          <a:bodyPr/>
          <a:lstStyle/>
          <a:p>
            <a:fld id="{9AA7C465-8597-4488-B68C-958448427716}" type="slidenum">
              <a:rPr lang="en-US" smtClean="0"/>
              <a:t>65</a:t>
            </a:fld>
            <a:endParaRPr lang="en-US" dirty="0"/>
          </a:p>
        </p:txBody>
      </p:sp>
    </p:spTree>
    <p:extLst>
      <p:ext uri="{BB962C8B-B14F-4D97-AF65-F5344CB8AC3E}">
        <p14:creationId xmlns:p14="http://schemas.microsoft.com/office/powerpoint/2010/main" val="238207376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Word Count Full MapReduce Flow</a:t>
            </a:r>
          </a:p>
        </p:txBody>
      </p:sp>
      <p:sp>
        <p:nvSpPr>
          <p:cNvPr id="3" name="Footer Placeholder 2"/>
          <p:cNvSpPr>
            <a:spLocks noGrp="1"/>
          </p:cNvSpPr>
          <p:nvPr>
            <p:ph type="ftr" sz="quarter" idx="11"/>
          </p:nvPr>
        </p:nvSpPr>
        <p:spPr/>
        <p:txBody>
          <a:bodyPr/>
          <a:lstStyle/>
          <a:p>
            <a:r>
              <a:rPr lang="sk-SK" dirty="0"/>
              <a:t>CSP554</a:t>
            </a:r>
            <a:r>
              <a:rPr lang="en-US" dirty="0"/>
              <a:t> Module 03b</a:t>
            </a:r>
          </a:p>
        </p:txBody>
      </p:sp>
      <p:sp>
        <p:nvSpPr>
          <p:cNvPr id="4" name="Slide Number Placeholder 3"/>
          <p:cNvSpPr>
            <a:spLocks noGrp="1"/>
          </p:cNvSpPr>
          <p:nvPr>
            <p:ph type="sldNum" sz="quarter" idx="12"/>
          </p:nvPr>
        </p:nvSpPr>
        <p:spPr/>
        <p:txBody>
          <a:bodyPr/>
          <a:lstStyle/>
          <a:p>
            <a:fld id="{9AA7C465-8597-4488-B68C-958448427716}" type="slidenum">
              <a:rPr lang="en-US" smtClean="0"/>
              <a:t>66</a:t>
            </a:fld>
            <a:endParaRPr lang="en-US" dirty="0"/>
          </a:p>
        </p:txBody>
      </p:sp>
      <p:pic>
        <p:nvPicPr>
          <p:cNvPr id="3074" name="Picture 2"/>
          <p:cNvPicPr>
            <a:picLocks noChangeAspect="1" noChangeArrowheads="1"/>
          </p:cNvPicPr>
          <p:nvPr/>
        </p:nvPicPr>
        <p:blipFill rotWithShape="1">
          <a:blip r:embed="rId2">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t="9368"/>
          <a:stretch/>
        </p:blipFill>
        <p:spPr bwMode="auto">
          <a:xfrm>
            <a:off x="152400" y="1423853"/>
            <a:ext cx="8686800" cy="5434147"/>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val="119993417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Mappers and Reducers</a:t>
            </a:r>
            <a:br>
              <a:rPr lang="en-US" dirty="0"/>
            </a:br>
            <a:r>
              <a:rPr lang="en-US" sz="3100" dirty="0"/>
              <a:t>How Many?</a:t>
            </a:r>
          </a:p>
        </p:txBody>
      </p:sp>
      <p:sp>
        <p:nvSpPr>
          <p:cNvPr id="3" name="Content Placeholder 2"/>
          <p:cNvSpPr>
            <a:spLocks noGrp="1"/>
          </p:cNvSpPr>
          <p:nvPr>
            <p:ph idx="1"/>
          </p:nvPr>
        </p:nvSpPr>
        <p:spPr/>
        <p:txBody>
          <a:bodyPr/>
          <a:lstStyle/>
          <a:p>
            <a:r>
              <a:rPr lang="en-US" dirty="0"/>
              <a:t>Picking the appropriate count of the map and reduce tasks for a job can radically change performance Increasing the number of tasks increases the framework overhead…</a:t>
            </a:r>
          </a:p>
          <a:p>
            <a:r>
              <a:rPr lang="en-US" dirty="0"/>
              <a:t>But increases load balancing and lowers the cost of failures</a:t>
            </a:r>
          </a:p>
          <a:p>
            <a:r>
              <a:rPr lang="en-US" dirty="0"/>
              <a:t>At one extreme is the 1 map and 1 reduce case where nothing is distributed</a:t>
            </a:r>
          </a:p>
          <a:p>
            <a:r>
              <a:rPr lang="en-US" dirty="0"/>
              <a:t>The other extreme is to have 1,000,000 map and the 1,000,000 reduce case where framework runs out of resources</a:t>
            </a:r>
          </a:p>
        </p:txBody>
      </p:sp>
      <p:sp>
        <p:nvSpPr>
          <p:cNvPr id="4" name="Footer Placeholder 3"/>
          <p:cNvSpPr>
            <a:spLocks noGrp="1"/>
          </p:cNvSpPr>
          <p:nvPr>
            <p:ph type="ftr" sz="quarter" idx="11"/>
          </p:nvPr>
        </p:nvSpPr>
        <p:spPr/>
        <p:txBody>
          <a:bodyPr/>
          <a:lstStyle/>
          <a:p>
            <a:r>
              <a:rPr lang="sk-SK" dirty="0"/>
              <a:t>CSP554</a:t>
            </a:r>
            <a:r>
              <a:rPr lang="en-US" dirty="0"/>
              <a:t> Module 04</a:t>
            </a:r>
          </a:p>
        </p:txBody>
      </p:sp>
      <p:sp>
        <p:nvSpPr>
          <p:cNvPr id="5" name="Slide Number Placeholder 4"/>
          <p:cNvSpPr>
            <a:spLocks noGrp="1"/>
          </p:cNvSpPr>
          <p:nvPr>
            <p:ph type="sldNum" sz="quarter" idx="12"/>
          </p:nvPr>
        </p:nvSpPr>
        <p:spPr/>
        <p:txBody>
          <a:bodyPr/>
          <a:lstStyle/>
          <a:p>
            <a:fld id="{9AA7C465-8597-4488-B68C-958448427716}" type="slidenum">
              <a:rPr lang="en-US" smtClean="0"/>
              <a:t>67</a:t>
            </a:fld>
            <a:endParaRPr lang="en-US" dirty="0"/>
          </a:p>
        </p:txBody>
      </p:sp>
    </p:spTree>
    <p:extLst>
      <p:ext uri="{BB962C8B-B14F-4D97-AF65-F5344CB8AC3E}">
        <p14:creationId xmlns:p14="http://schemas.microsoft.com/office/powerpoint/2010/main" val="262098886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Mappers</a:t>
            </a:r>
            <a:br>
              <a:rPr lang="en-US" dirty="0"/>
            </a:br>
            <a:r>
              <a:rPr lang="en-US" sz="3100" dirty="0"/>
              <a:t>How Many?</a:t>
            </a:r>
          </a:p>
        </p:txBody>
      </p:sp>
      <p:sp>
        <p:nvSpPr>
          <p:cNvPr id="3" name="Content Placeholder 2"/>
          <p:cNvSpPr>
            <a:spLocks noGrp="1"/>
          </p:cNvSpPr>
          <p:nvPr>
            <p:ph idx="1"/>
          </p:nvPr>
        </p:nvSpPr>
        <p:spPr/>
        <p:txBody>
          <a:bodyPr>
            <a:normAutofit/>
          </a:bodyPr>
          <a:lstStyle/>
          <a:p>
            <a:r>
              <a:rPr lang="en-US" dirty="0"/>
              <a:t>An input split is a chunk of the input that is processed by a map task</a:t>
            </a:r>
          </a:p>
          <a:p>
            <a:pPr lvl="1"/>
            <a:r>
              <a:rPr lang="en-US" dirty="0"/>
              <a:t>Each map processes a single split</a:t>
            </a:r>
          </a:p>
          <a:p>
            <a:r>
              <a:rPr lang="en-US" dirty="0"/>
              <a:t>Each split is divided into records, and the map processes each record—a key-value pair—in turn</a:t>
            </a:r>
          </a:p>
          <a:p>
            <a:r>
              <a:rPr lang="en-US" dirty="0"/>
              <a:t>The MapReduce framework sets the number of the map tasks based on considerations of split size</a:t>
            </a:r>
          </a:p>
          <a:p>
            <a:r>
              <a:rPr lang="en-US" dirty="0"/>
              <a:t>Except in special circumstances the number of mappers is just generally the following…</a:t>
            </a:r>
          </a:p>
          <a:p>
            <a:pPr lvl="1"/>
            <a:r>
              <a:rPr lang="en-US" dirty="0"/>
              <a:t>file-size / block-size</a:t>
            </a:r>
          </a:p>
          <a:p>
            <a:endParaRPr lang="en-US" dirty="0"/>
          </a:p>
          <a:p>
            <a:endParaRPr lang="en-US" dirty="0"/>
          </a:p>
          <a:p>
            <a:endParaRPr lang="en-US" dirty="0"/>
          </a:p>
        </p:txBody>
      </p:sp>
      <p:sp>
        <p:nvSpPr>
          <p:cNvPr id="4" name="Footer Placeholder 3"/>
          <p:cNvSpPr>
            <a:spLocks noGrp="1"/>
          </p:cNvSpPr>
          <p:nvPr>
            <p:ph type="ftr" sz="quarter" idx="11"/>
          </p:nvPr>
        </p:nvSpPr>
        <p:spPr/>
        <p:txBody>
          <a:bodyPr/>
          <a:lstStyle/>
          <a:p>
            <a:r>
              <a:rPr lang="sk-SK" dirty="0"/>
              <a:t>CSP554</a:t>
            </a:r>
            <a:r>
              <a:rPr lang="en-US" dirty="0"/>
              <a:t> Module 04</a:t>
            </a:r>
          </a:p>
        </p:txBody>
      </p:sp>
      <p:sp>
        <p:nvSpPr>
          <p:cNvPr id="5" name="Slide Number Placeholder 4"/>
          <p:cNvSpPr>
            <a:spLocks noGrp="1"/>
          </p:cNvSpPr>
          <p:nvPr>
            <p:ph type="sldNum" sz="quarter" idx="12"/>
          </p:nvPr>
        </p:nvSpPr>
        <p:spPr/>
        <p:txBody>
          <a:bodyPr/>
          <a:lstStyle/>
          <a:p>
            <a:fld id="{9AA7C465-8597-4488-B68C-958448427716}" type="slidenum">
              <a:rPr lang="en-US" smtClean="0"/>
              <a:t>68</a:t>
            </a:fld>
            <a:endParaRPr lang="en-US" dirty="0"/>
          </a:p>
        </p:txBody>
      </p:sp>
    </p:spTree>
    <p:extLst>
      <p:ext uri="{BB962C8B-B14F-4D97-AF65-F5344CB8AC3E}">
        <p14:creationId xmlns:p14="http://schemas.microsoft.com/office/powerpoint/2010/main" val="299050406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Mappers</a:t>
            </a:r>
            <a:br>
              <a:rPr lang="en-US" dirty="0"/>
            </a:br>
            <a:r>
              <a:rPr lang="en-US" sz="3600" dirty="0"/>
              <a:t>How Many?</a:t>
            </a:r>
          </a:p>
        </p:txBody>
      </p:sp>
      <p:sp>
        <p:nvSpPr>
          <p:cNvPr id="3" name="Content Placeholder 2"/>
          <p:cNvSpPr>
            <a:spLocks noGrp="1"/>
          </p:cNvSpPr>
          <p:nvPr>
            <p:ph idx="1"/>
          </p:nvPr>
        </p:nvSpPr>
        <p:spPr/>
        <p:txBody>
          <a:bodyPr>
            <a:normAutofit fontScale="92500" lnSpcReduction="10000"/>
          </a:bodyPr>
          <a:lstStyle/>
          <a:p>
            <a:r>
              <a:rPr lang="en-US" dirty="0"/>
              <a:t>Some files, generally those compressed using techniques like </a:t>
            </a:r>
            <a:r>
              <a:rPr lang="en-US" dirty="0" err="1"/>
              <a:t>gzip</a:t>
            </a:r>
            <a:r>
              <a:rPr lang="en-US" dirty="0"/>
              <a:t>, are not able to be split for processing by multiple mappers</a:t>
            </a:r>
          </a:p>
          <a:p>
            <a:r>
              <a:rPr lang="en-US" dirty="0"/>
              <a:t>In this case the MapReduce execution engine arranges for only one map task to execute</a:t>
            </a:r>
          </a:p>
          <a:p>
            <a:r>
              <a:rPr lang="en-US" dirty="0"/>
              <a:t>Some applications don’t want files to be split, even where this is possible…</a:t>
            </a:r>
          </a:p>
          <a:p>
            <a:r>
              <a:rPr lang="en-US" dirty="0"/>
              <a:t>As this allows a single mapper to process each input file in its entirety</a:t>
            </a:r>
          </a:p>
          <a:p>
            <a:r>
              <a:rPr lang="en-US" dirty="0"/>
              <a:t>For example, a simple way to check if all the records in a file are sorted is…</a:t>
            </a:r>
          </a:p>
          <a:p>
            <a:r>
              <a:rPr lang="en-US" dirty="0"/>
              <a:t>Go through the records in order, checking whether each record is not less than the preceding one</a:t>
            </a:r>
          </a:p>
          <a:p>
            <a:r>
              <a:rPr lang="en-US" dirty="0"/>
              <a:t>Implemented as a map task, this algorithm will work only if one map processes the whole file</a:t>
            </a:r>
          </a:p>
        </p:txBody>
      </p:sp>
      <p:sp>
        <p:nvSpPr>
          <p:cNvPr id="4" name="Footer Placeholder 3"/>
          <p:cNvSpPr>
            <a:spLocks noGrp="1"/>
          </p:cNvSpPr>
          <p:nvPr>
            <p:ph type="ftr" sz="quarter" idx="11"/>
          </p:nvPr>
        </p:nvSpPr>
        <p:spPr/>
        <p:txBody>
          <a:bodyPr/>
          <a:lstStyle/>
          <a:p>
            <a:r>
              <a:rPr lang="sk-SK" dirty="0"/>
              <a:t>CSP554</a:t>
            </a:r>
            <a:r>
              <a:rPr lang="en-US" dirty="0"/>
              <a:t> Module 04</a:t>
            </a:r>
          </a:p>
        </p:txBody>
      </p:sp>
      <p:sp>
        <p:nvSpPr>
          <p:cNvPr id="5" name="Slide Number Placeholder 4"/>
          <p:cNvSpPr>
            <a:spLocks noGrp="1"/>
          </p:cNvSpPr>
          <p:nvPr>
            <p:ph type="sldNum" sz="quarter" idx="12"/>
          </p:nvPr>
        </p:nvSpPr>
        <p:spPr/>
        <p:txBody>
          <a:bodyPr/>
          <a:lstStyle/>
          <a:p>
            <a:fld id="{9AA7C465-8597-4488-B68C-958448427716}" type="slidenum">
              <a:rPr lang="en-US" smtClean="0"/>
              <a:t>69</a:t>
            </a:fld>
            <a:endParaRPr lang="en-US" dirty="0"/>
          </a:p>
        </p:txBody>
      </p:sp>
    </p:spTree>
    <p:extLst>
      <p:ext uri="{BB962C8B-B14F-4D97-AF65-F5344CB8AC3E}">
        <p14:creationId xmlns:p14="http://schemas.microsoft.com/office/powerpoint/2010/main" val="38968442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MapReduce Concepts</a:t>
            </a:r>
          </a:p>
        </p:txBody>
      </p:sp>
      <p:sp>
        <p:nvSpPr>
          <p:cNvPr id="3" name="Content Placeholder 2"/>
          <p:cNvSpPr>
            <a:spLocks noGrp="1"/>
          </p:cNvSpPr>
          <p:nvPr>
            <p:ph idx="1"/>
          </p:nvPr>
        </p:nvSpPr>
        <p:spPr/>
        <p:txBody>
          <a:bodyPr>
            <a:normAutofit fontScale="92500" lnSpcReduction="20000"/>
          </a:bodyPr>
          <a:lstStyle/>
          <a:p>
            <a:r>
              <a:rPr lang="en-US" dirty="0"/>
              <a:t>Large-data processing by definition requires bringing data and code together for computation to occur—no small feat for datasets that are terabytes and perhaps petabytes in size</a:t>
            </a:r>
          </a:p>
          <a:p>
            <a:r>
              <a:rPr lang="en-US" dirty="0"/>
              <a:t>MapReduce  addresses this challenge by providing a simple abstraction for the developer, transparently handling most of the details behind the scenes in a scalable, robust, and efficient manner</a:t>
            </a:r>
          </a:p>
          <a:p>
            <a:r>
              <a:rPr lang="en-US" dirty="0"/>
              <a:t>Instead of moving large amounts of data around, it is far more efficient, if possible, to move the code to the data </a:t>
            </a:r>
          </a:p>
          <a:p>
            <a:r>
              <a:rPr lang="en-US" dirty="0"/>
              <a:t>This is operationally realized by spreading data across the local disks of nodes in a cluster and running processes on nodes that hold the data</a:t>
            </a:r>
          </a:p>
          <a:p>
            <a:r>
              <a:rPr lang="en-US" dirty="0"/>
              <a:t>The complex task of managing storage in such a processing environment is handled by the Hadoop Distributed File System that sits underneath MapReduce.</a:t>
            </a:r>
          </a:p>
          <a:p>
            <a:endParaRPr lang="en-US" dirty="0"/>
          </a:p>
        </p:txBody>
      </p:sp>
      <p:sp>
        <p:nvSpPr>
          <p:cNvPr id="4" name="Footer Placeholder 3"/>
          <p:cNvSpPr>
            <a:spLocks noGrp="1"/>
          </p:cNvSpPr>
          <p:nvPr>
            <p:ph type="ftr" sz="quarter" idx="11"/>
          </p:nvPr>
        </p:nvSpPr>
        <p:spPr/>
        <p:txBody>
          <a:bodyPr/>
          <a:lstStyle/>
          <a:p>
            <a:r>
              <a:rPr lang="sk-SK" dirty="0"/>
              <a:t>CSP554</a:t>
            </a:r>
            <a:r>
              <a:rPr lang="en-US" dirty="0"/>
              <a:t> Module 03b</a:t>
            </a:r>
          </a:p>
        </p:txBody>
      </p:sp>
      <p:sp>
        <p:nvSpPr>
          <p:cNvPr id="5" name="Slide Number Placeholder 4"/>
          <p:cNvSpPr>
            <a:spLocks noGrp="1"/>
          </p:cNvSpPr>
          <p:nvPr>
            <p:ph type="sldNum" sz="quarter" idx="12"/>
          </p:nvPr>
        </p:nvSpPr>
        <p:spPr/>
        <p:txBody>
          <a:bodyPr/>
          <a:lstStyle/>
          <a:p>
            <a:fld id="{9AA7C465-8597-4488-B68C-958448427716}" type="slidenum">
              <a:rPr lang="en-US" smtClean="0"/>
              <a:t>7</a:t>
            </a:fld>
            <a:endParaRPr lang="en-US" dirty="0"/>
          </a:p>
        </p:txBody>
      </p:sp>
    </p:spTree>
    <p:extLst>
      <p:ext uri="{BB962C8B-B14F-4D97-AF65-F5344CB8AC3E}">
        <p14:creationId xmlns:p14="http://schemas.microsoft.com/office/powerpoint/2010/main" val="44539949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Reducers</a:t>
            </a:r>
            <a:br>
              <a:rPr lang="en-US" dirty="0"/>
            </a:br>
            <a:r>
              <a:rPr lang="en-US" sz="3100" dirty="0"/>
              <a:t>How Many?</a:t>
            </a:r>
          </a:p>
        </p:txBody>
      </p:sp>
      <p:sp>
        <p:nvSpPr>
          <p:cNvPr id="3" name="Content Placeholder 2"/>
          <p:cNvSpPr>
            <a:spLocks noGrp="1"/>
          </p:cNvSpPr>
          <p:nvPr>
            <p:ph idx="1"/>
          </p:nvPr>
        </p:nvSpPr>
        <p:spPr/>
        <p:txBody>
          <a:bodyPr/>
          <a:lstStyle/>
          <a:p>
            <a:r>
              <a:rPr lang="en-US" dirty="0"/>
              <a:t>By default there is a single reducer…</a:t>
            </a:r>
          </a:p>
          <a:p>
            <a:r>
              <a:rPr lang="en-US" dirty="0"/>
              <a:t>And therefore a single partition of data holding all the intermediate key-value pairs generated by mappers</a:t>
            </a:r>
          </a:p>
          <a:p>
            <a:r>
              <a:rPr lang="en-US" dirty="0"/>
              <a:t>But almost all real-world tasks should have more than one reducer…</a:t>
            </a:r>
          </a:p>
          <a:p>
            <a:r>
              <a:rPr lang="en-US" dirty="0"/>
              <a:t>As otherwise the MapReduce job will be very slow to execute…</a:t>
            </a:r>
          </a:p>
          <a:p>
            <a:r>
              <a:rPr lang="en-US" dirty="0"/>
              <a:t>Since all intermediate data flows through a single reduce task</a:t>
            </a:r>
          </a:p>
        </p:txBody>
      </p:sp>
      <p:sp>
        <p:nvSpPr>
          <p:cNvPr id="4" name="Footer Placeholder 3"/>
          <p:cNvSpPr>
            <a:spLocks noGrp="1"/>
          </p:cNvSpPr>
          <p:nvPr>
            <p:ph type="ftr" sz="quarter" idx="11"/>
          </p:nvPr>
        </p:nvSpPr>
        <p:spPr/>
        <p:txBody>
          <a:bodyPr/>
          <a:lstStyle/>
          <a:p>
            <a:r>
              <a:rPr lang="sk-SK" dirty="0"/>
              <a:t>CSP554</a:t>
            </a:r>
            <a:r>
              <a:rPr lang="en-US" dirty="0"/>
              <a:t> Module 04</a:t>
            </a:r>
          </a:p>
        </p:txBody>
      </p:sp>
      <p:sp>
        <p:nvSpPr>
          <p:cNvPr id="5" name="Slide Number Placeholder 4"/>
          <p:cNvSpPr>
            <a:spLocks noGrp="1"/>
          </p:cNvSpPr>
          <p:nvPr>
            <p:ph type="sldNum" sz="quarter" idx="12"/>
          </p:nvPr>
        </p:nvSpPr>
        <p:spPr/>
        <p:txBody>
          <a:bodyPr/>
          <a:lstStyle/>
          <a:p>
            <a:fld id="{9AA7C465-8597-4488-B68C-958448427716}" type="slidenum">
              <a:rPr lang="en-US" smtClean="0"/>
              <a:t>70</a:t>
            </a:fld>
            <a:endParaRPr lang="en-US" dirty="0"/>
          </a:p>
        </p:txBody>
      </p:sp>
    </p:spTree>
    <p:extLst>
      <p:ext uri="{BB962C8B-B14F-4D97-AF65-F5344CB8AC3E}">
        <p14:creationId xmlns:p14="http://schemas.microsoft.com/office/powerpoint/2010/main" val="422567513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Reducers</a:t>
            </a:r>
            <a:br>
              <a:rPr lang="en-US" dirty="0"/>
            </a:br>
            <a:r>
              <a:rPr lang="en-US" sz="3100" dirty="0"/>
              <a:t>How Many?</a:t>
            </a:r>
          </a:p>
        </p:txBody>
      </p:sp>
      <p:sp>
        <p:nvSpPr>
          <p:cNvPr id="3" name="Content Placeholder 2"/>
          <p:cNvSpPr>
            <a:spLocks noGrp="1"/>
          </p:cNvSpPr>
          <p:nvPr>
            <p:ph idx="1"/>
          </p:nvPr>
        </p:nvSpPr>
        <p:spPr/>
        <p:txBody>
          <a:bodyPr/>
          <a:lstStyle/>
          <a:p>
            <a:r>
              <a:rPr lang="en-US" dirty="0"/>
              <a:t>Choosing the number of reducers is often a matter of experience and trial and error</a:t>
            </a:r>
          </a:p>
          <a:p>
            <a:r>
              <a:rPr lang="en-US" dirty="0"/>
              <a:t>Increasing the numbers of reducers makes the reduce phase shorter by allowing parallel execution</a:t>
            </a:r>
          </a:p>
          <a:p>
            <a:pPr lvl="1"/>
            <a:r>
              <a:rPr lang="en-US" dirty="0"/>
              <a:t>For n reduce tasks the intermediate data will be divided into n partitions</a:t>
            </a:r>
          </a:p>
          <a:p>
            <a:r>
              <a:rPr lang="en-US" dirty="0"/>
              <a:t>But if you use too many reduce tasks each one may process a partition whose size is small</a:t>
            </a:r>
          </a:p>
          <a:p>
            <a:pPr lvl="1"/>
            <a:r>
              <a:rPr lang="en-US" dirty="0"/>
              <a:t>For a small partition the startup and shutdown of a reduce task may take more time than to process its partition</a:t>
            </a:r>
          </a:p>
          <a:p>
            <a:pPr lvl="1"/>
            <a:r>
              <a:rPr lang="en-US" dirty="0"/>
              <a:t>And in a shared environment with too many reduce tasks startup may be delayed by YARN until enough resources are available</a:t>
            </a:r>
          </a:p>
          <a:p>
            <a:pPr lvl="1"/>
            <a:r>
              <a:rPr lang="en-US" dirty="0"/>
              <a:t>Or  other MapReduce jobs may be starved of needed resources</a:t>
            </a:r>
          </a:p>
        </p:txBody>
      </p:sp>
      <p:sp>
        <p:nvSpPr>
          <p:cNvPr id="4" name="Footer Placeholder 3"/>
          <p:cNvSpPr>
            <a:spLocks noGrp="1"/>
          </p:cNvSpPr>
          <p:nvPr>
            <p:ph type="ftr" sz="quarter" idx="11"/>
          </p:nvPr>
        </p:nvSpPr>
        <p:spPr/>
        <p:txBody>
          <a:bodyPr/>
          <a:lstStyle/>
          <a:p>
            <a:r>
              <a:rPr lang="sk-SK" dirty="0"/>
              <a:t>CSP554</a:t>
            </a:r>
            <a:r>
              <a:rPr lang="en-US" dirty="0"/>
              <a:t> Module 04</a:t>
            </a:r>
          </a:p>
        </p:txBody>
      </p:sp>
      <p:sp>
        <p:nvSpPr>
          <p:cNvPr id="5" name="Slide Number Placeholder 4"/>
          <p:cNvSpPr>
            <a:spLocks noGrp="1"/>
          </p:cNvSpPr>
          <p:nvPr>
            <p:ph type="sldNum" sz="quarter" idx="12"/>
          </p:nvPr>
        </p:nvSpPr>
        <p:spPr/>
        <p:txBody>
          <a:bodyPr/>
          <a:lstStyle/>
          <a:p>
            <a:fld id="{9AA7C465-8597-4488-B68C-958448427716}" type="slidenum">
              <a:rPr lang="en-US" smtClean="0"/>
              <a:t>71</a:t>
            </a:fld>
            <a:endParaRPr lang="en-US" dirty="0"/>
          </a:p>
        </p:txBody>
      </p:sp>
    </p:spTree>
    <p:extLst>
      <p:ext uri="{BB962C8B-B14F-4D97-AF65-F5344CB8AC3E}">
        <p14:creationId xmlns:p14="http://schemas.microsoft.com/office/powerpoint/2010/main" val="255073680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Reducers</a:t>
            </a:r>
            <a:br>
              <a:rPr lang="en-US" dirty="0"/>
            </a:br>
            <a:r>
              <a:rPr lang="en-US" sz="3100" dirty="0"/>
              <a:t>How Many?</a:t>
            </a:r>
          </a:p>
        </p:txBody>
      </p:sp>
      <p:sp>
        <p:nvSpPr>
          <p:cNvPr id="3" name="Content Placeholder 2"/>
          <p:cNvSpPr>
            <a:spLocks noGrp="1"/>
          </p:cNvSpPr>
          <p:nvPr>
            <p:ph idx="1"/>
          </p:nvPr>
        </p:nvSpPr>
        <p:spPr/>
        <p:txBody>
          <a:bodyPr>
            <a:normAutofit/>
          </a:bodyPr>
          <a:lstStyle/>
          <a:p>
            <a:r>
              <a:rPr lang="en-US" dirty="0"/>
              <a:t>Because MapReduce jobs are normally I/O-bound, it makes sense to have more tasks than cores to obtain better utilization </a:t>
            </a:r>
          </a:p>
          <a:p>
            <a:pPr lvl="1"/>
            <a:r>
              <a:rPr lang="en-US" dirty="0"/>
              <a:t>The amount of oversubscription depends on the CPU utilization of jobs you run</a:t>
            </a:r>
          </a:p>
          <a:p>
            <a:pPr lvl="1"/>
            <a:r>
              <a:rPr lang="en-US" dirty="0"/>
              <a:t>But a good rule of thumb is to have a factor of between one and two more tasks (counting both map and reduce tasks) than cores</a:t>
            </a:r>
          </a:p>
          <a:p>
            <a:r>
              <a:rPr lang="en-US" dirty="0"/>
              <a:t>Benchmark the job against a large but manageable data subset and tune count of reducers for best performance</a:t>
            </a:r>
          </a:p>
          <a:p>
            <a:pPr lvl="1"/>
            <a:endParaRPr lang="en-US" dirty="0"/>
          </a:p>
          <a:p>
            <a:pPr lvl="1"/>
            <a:endParaRPr lang="en-US" dirty="0"/>
          </a:p>
        </p:txBody>
      </p:sp>
      <p:sp>
        <p:nvSpPr>
          <p:cNvPr id="4" name="Footer Placeholder 3"/>
          <p:cNvSpPr>
            <a:spLocks noGrp="1"/>
          </p:cNvSpPr>
          <p:nvPr>
            <p:ph type="ftr" sz="quarter" idx="11"/>
          </p:nvPr>
        </p:nvSpPr>
        <p:spPr/>
        <p:txBody>
          <a:bodyPr/>
          <a:lstStyle/>
          <a:p>
            <a:r>
              <a:rPr lang="sk-SK" dirty="0"/>
              <a:t>CSP554</a:t>
            </a:r>
            <a:r>
              <a:rPr lang="en-US" dirty="0"/>
              <a:t> Module 04</a:t>
            </a:r>
          </a:p>
        </p:txBody>
      </p:sp>
      <p:sp>
        <p:nvSpPr>
          <p:cNvPr id="5" name="Slide Number Placeholder 4"/>
          <p:cNvSpPr>
            <a:spLocks noGrp="1"/>
          </p:cNvSpPr>
          <p:nvPr>
            <p:ph type="sldNum" sz="quarter" idx="12"/>
          </p:nvPr>
        </p:nvSpPr>
        <p:spPr/>
        <p:txBody>
          <a:bodyPr/>
          <a:lstStyle/>
          <a:p>
            <a:fld id="{9AA7C465-8597-4488-B68C-958448427716}" type="slidenum">
              <a:rPr lang="en-US" smtClean="0"/>
              <a:t>72</a:t>
            </a:fld>
            <a:endParaRPr lang="en-US" dirty="0"/>
          </a:p>
        </p:txBody>
      </p:sp>
    </p:spTree>
    <p:extLst>
      <p:ext uri="{BB962C8B-B14F-4D97-AF65-F5344CB8AC3E}">
        <p14:creationId xmlns:p14="http://schemas.microsoft.com/office/powerpoint/2010/main" val="330322030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MapReduce Framework</a:t>
            </a:r>
            <a:br>
              <a:rPr lang="en-US" dirty="0"/>
            </a:br>
            <a:r>
              <a:rPr lang="en-US" sz="3100" dirty="0"/>
              <a:t>Fault Tolerance</a:t>
            </a:r>
            <a:endParaRPr lang="en-US" dirty="0"/>
          </a:p>
        </p:txBody>
      </p:sp>
      <p:sp>
        <p:nvSpPr>
          <p:cNvPr id="3" name="Content Placeholder 2"/>
          <p:cNvSpPr>
            <a:spLocks noGrp="1"/>
          </p:cNvSpPr>
          <p:nvPr>
            <p:ph idx="1"/>
          </p:nvPr>
        </p:nvSpPr>
        <p:spPr/>
        <p:txBody>
          <a:bodyPr/>
          <a:lstStyle/>
          <a:p>
            <a:r>
              <a:rPr lang="en-US" dirty="0"/>
              <a:t>Map worker failure</a:t>
            </a:r>
          </a:p>
          <a:p>
            <a:pPr lvl="1"/>
            <a:r>
              <a:rPr lang="en-US" dirty="0"/>
              <a:t>Map tasks completed or in-progress at worker are reset to idle</a:t>
            </a:r>
          </a:p>
          <a:p>
            <a:pPr lvl="1"/>
            <a:r>
              <a:rPr lang="en-US" dirty="0"/>
              <a:t>Reduce workers are notified when task is rescheduled on another worker</a:t>
            </a:r>
          </a:p>
          <a:p>
            <a:r>
              <a:rPr lang="en-US" dirty="0"/>
              <a:t>Reduce worker failure</a:t>
            </a:r>
          </a:p>
          <a:p>
            <a:pPr lvl="1"/>
            <a:r>
              <a:rPr lang="en-US" dirty="0"/>
              <a:t>Only in-progress tasks are reset to idle</a:t>
            </a:r>
          </a:p>
          <a:p>
            <a:r>
              <a:rPr lang="en-US" dirty="0"/>
              <a:t>Master failure</a:t>
            </a:r>
          </a:p>
          <a:p>
            <a:pPr lvl="1"/>
            <a:r>
              <a:rPr lang="en-US" dirty="0"/>
              <a:t>MapReduce task is aborted and client is notified</a:t>
            </a:r>
          </a:p>
        </p:txBody>
      </p:sp>
      <p:sp>
        <p:nvSpPr>
          <p:cNvPr id="4" name="Footer Placeholder 3"/>
          <p:cNvSpPr>
            <a:spLocks noGrp="1"/>
          </p:cNvSpPr>
          <p:nvPr>
            <p:ph type="ftr" sz="quarter" idx="11"/>
          </p:nvPr>
        </p:nvSpPr>
        <p:spPr/>
        <p:txBody>
          <a:bodyPr/>
          <a:lstStyle/>
          <a:p>
            <a:r>
              <a:rPr lang="sk-SK" dirty="0"/>
              <a:t>CSP554</a:t>
            </a:r>
            <a:r>
              <a:rPr lang="en-US" dirty="0"/>
              <a:t> Module 03b</a:t>
            </a:r>
          </a:p>
        </p:txBody>
      </p:sp>
      <p:sp>
        <p:nvSpPr>
          <p:cNvPr id="5" name="Slide Number Placeholder 4"/>
          <p:cNvSpPr>
            <a:spLocks noGrp="1"/>
          </p:cNvSpPr>
          <p:nvPr>
            <p:ph type="sldNum" sz="quarter" idx="12"/>
          </p:nvPr>
        </p:nvSpPr>
        <p:spPr/>
        <p:txBody>
          <a:bodyPr/>
          <a:lstStyle/>
          <a:p>
            <a:fld id="{9AA7C465-8597-4488-B68C-958448427716}" type="slidenum">
              <a:rPr lang="en-US" smtClean="0"/>
              <a:t>73</a:t>
            </a:fld>
            <a:endParaRPr lang="en-US" dirty="0"/>
          </a:p>
        </p:txBody>
      </p:sp>
    </p:spTree>
    <p:extLst>
      <p:ext uri="{BB962C8B-B14F-4D97-AF65-F5344CB8AC3E}">
        <p14:creationId xmlns:p14="http://schemas.microsoft.com/office/powerpoint/2010/main" val="366596174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MapReduce Framework</a:t>
            </a:r>
            <a:br>
              <a:rPr lang="en-US" dirty="0"/>
            </a:br>
            <a:r>
              <a:rPr lang="en-US" sz="3100" dirty="0"/>
              <a:t>What is in Framework Control</a:t>
            </a:r>
            <a:endParaRPr lang="en-US" dirty="0"/>
          </a:p>
        </p:txBody>
      </p:sp>
      <p:sp>
        <p:nvSpPr>
          <p:cNvPr id="3" name="Content Placeholder 2"/>
          <p:cNvSpPr>
            <a:spLocks noGrp="1"/>
          </p:cNvSpPr>
          <p:nvPr>
            <p:ph idx="1"/>
          </p:nvPr>
        </p:nvSpPr>
        <p:spPr/>
        <p:txBody>
          <a:bodyPr/>
          <a:lstStyle/>
          <a:p>
            <a:r>
              <a:rPr lang="en-US" dirty="0"/>
              <a:t>Limited control over data and execution flow</a:t>
            </a:r>
          </a:p>
          <a:p>
            <a:pPr lvl="1"/>
            <a:r>
              <a:rPr lang="en-US" dirty="0"/>
              <a:t>All algorithms must expressed in m, r, c, p</a:t>
            </a:r>
          </a:p>
          <a:p>
            <a:r>
              <a:rPr lang="en-US" dirty="0"/>
              <a:t>You don’t know:</a:t>
            </a:r>
          </a:p>
          <a:p>
            <a:pPr lvl="1"/>
            <a:r>
              <a:rPr lang="en-US" dirty="0"/>
              <a:t>Where mappers and reducers run</a:t>
            </a:r>
          </a:p>
          <a:p>
            <a:pPr lvl="1"/>
            <a:r>
              <a:rPr lang="en-US" dirty="0"/>
              <a:t>When a mapper or reducer begins or finishes</a:t>
            </a:r>
          </a:p>
          <a:p>
            <a:pPr lvl="1"/>
            <a:r>
              <a:rPr lang="en-US" dirty="0"/>
              <a:t>Which input a particular mapper is processing</a:t>
            </a:r>
          </a:p>
          <a:p>
            <a:pPr lvl="1"/>
            <a:r>
              <a:rPr lang="en-US" dirty="0"/>
              <a:t>Which intermediate key a particular reducer is processing</a:t>
            </a:r>
          </a:p>
        </p:txBody>
      </p:sp>
      <p:sp>
        <p:nvSpPr>
          <p:cNvPr id="4" name="Footer Placeholder 3"/>
          <p:cNvSpPr>
            <a:spLocks noGrp="1"/>
          </p:cNvSpPr>
          <p:nvPr>
            <p:ph type="ftr" sz="quarter" idx="11"/>
          </p:nvPr>
        </p:nvSpPr>
        <p:spPr/>
        <p:txBody>
          <a:bodyPr/>
          <a:lstStyle/>
          <a:p>
            <a:r>
              <a:rPr lang="sk-SK" dirty="0"/>
              <a:t>CSP554</a:t>
            </a:r>
            <a:r>
              <a:rPr lang="en-US" dirty="0"/>
              <a:t> Module 03b</a:t>
            </a:r>
          </a:p>
        </p:txBody>
      </p:sp>
      <p:sp>
        <p:nvSpPr>
          <p:cNvPr id="5" name="Slide Number Placeholder 4"/>
          <p:cNvSpPr>
            <a:spLocks noGrp="1"/>
          </p:cNvSpPr>
          <p:nvPr>
            <p:ph type="sldNum" sz="quarter" idx="12"/>
          </p:nvPr>
        </p:nvSpPr>
        <p:spPr/>
        <p:txBody>
          <a:bodyPr/>
          <a:lstStyle/>
          <a:p>
            <a:fld id="{9AA7C465-8597-4488-B68C-958448427716}" type="slidenum">
              <a:rPr lang="en-US" smtClean="0"/>
              <a:t>74</a:t>
            </a:fld>
            <a:endParaRPr lang="en-US" dirty="0"/>
          </a:p>
        </p:txBody>
      </p:sp>
    </p:spTree>
    <p:extLst>
      <p:ext uri="{BB962C8B-B14F-4D97-AF65-F5344CB8AC3E}">
        <p14:creationId xmlns:p14="http://schemas.microsoft.com/office/powerpoint/2010/main" val="166920707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MapReduce Framework</a:t>
            </a:r>
            <a:br>
              <a:rPr lang="en-US" dirty="0"/>
            </a:br>
            <a:r>
              <a:rPr lang="en-US" dirty="0"/>
              <a:t>What is in Developer Control</a:t>
            </a:r>
          </a:p>
        </p:txBody>
      </p:sp>
      <p:sp>
        <p:nvSpPr>
          <p:cNvPr id="3" name="Content Placeholder 2"/>
          <p:cNvSpPr>
            <a:spLocks noGrp="1"/>
          </p:cNvSpPr>
          <p:nvPr>
            <p:ph idx="1"/>
          </p:nvPr>
        </p:nvSpPr>
        <p:spPr/>
        <p:txBody>
          <a:bodyPr>
            <a:normAutofit fontScale="92500" lnSpcReduction="10000"/>
          </a:bodyPr>
          <a:lstStyle/>
          <a:p>
            <a:r>
              <a:rPr lang="en-US" dirty="0"/>
              <a:t>The ability to construct complex data structures as keys and values to store and communicate partial results.</a:t>
            </a:r>
          </a:p>
          <a:p>
            <a:r>
              <a:rPr lang="en-US" dirty="0"/>
              <a:t>The ability to execute user-specified initialization code at the beginning of a map or reduce task</a:t>
            </a:r>
          </a:p>
          <a:p>
            <a:r>
              <a:rPr lang="en-US" dirty="0"/>
              <a:t>The ability to execute user-specified termination code at the end of a map or reduce task</a:t>
            </a:r>
          </a:p>
          <a:p>
            <a:r>
              <a:rPr lang="en-US" dirty="0"/>
              <a:t>The ability to preserve state in both mappers and reducers across multiple input or intermediate keys</a:t>
            </a:r>
          </a:p>
          <a:p>
            <a:r>
              <a:rPr lang="en-US" dirty="0"/>
              <a:t>The ability to control the sort order of intermediate keys, and therefore the order in which a reducer will encounter particular keys</a:t>
            </a:r>
          </a:p>
          <a:p>
            <a:r>
              <a:rPr lang="en-US" dirty="0"/>
              <a:t>The ability to control the partitioning of the key space, and therefore the set of keys that will be encountered by a particular reducer</a:t>
            </a:r>
          </a:p>
        </p:txBody>
      </p:sp>
      <p:sp>
        <p:nvSpPr>
          <p:cNvPr id="4" name="Footer Placeholder 3"/>
          <p:cNvSpPr>
            <a:spLocks noGrp="1"/>
          </p:cNvSpPr>
          <p:nvPr>
            <p:ph type="ftr" sz="quarter" idx="11"/>
          </p:nvPr>
        </p:nvSpPr>
        <p:spPr/>
        <p:txBody>
          <a:bodyPr/>
          <a:lstStyle/>
          <a:p>
            <a:r>
              <a:rPr lang="sk-SK" dirty="0"/>
              <a:t>CSP554</a:t>
            </a:r>
            <a:r>
              <a:rPr lang="en-US" dirty="0"/>
              <a:t> Module 03b</a:t>
            </a:r>
          </a:p>
        </p:txBody>
      </p:sp>
      <p:sp>
        <p:nvSpPr>
          <p:cNvPr id="5" name="Slide Number Placeholder 4"/>
          <p:cNvSpPr>
            <a:spLocks noGrp="1"/>
          </p:cNvSpPr>
          <p:nvPr>
            <p:ph type="sldNum" sz="quarter" idx="12"/>
          </p:nvPr>
        </p:nvSpPr>
        <p:spPr/>
        <p:txBody>
          <a:bodyPr/>
          <a:lstStyle/>
          <a:p>
            <a:fld id="{9AA7C465-8597-4488-B68C-958448427716}" type="slidenum">
              <a:rPr lang="en-US" smtClean="0"/>
              <a:t>75</a:t>
            </a:fld>
            <a:endParaRPr lang="en-US" dirty="0"/>
          </a:p>
        </p:txBody>
      </p:sp>
    </p:spTree>
    <p:extLst>
      <p:ext uri="{BB962C8B-B14F-4D97-AF65-F5344CB8AC3E}">
        <p14:creationId xmlns:p14="http://schemas.microsoft.com/office/powerpoint/2010/main" val="351887802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Appendix</a:t>
            </a:r>
          </a:p>
        </p:txBody>
      </p:sp>
      <p:sp>
        <p:nvSpPr>
          <p:cNvPr id="3" name="Footer Placeholder 2"/>
          <p:cNvSpPr>
            <a:spLocks noGrp="1"/>
          </p:cNvSpPr>
          <p:nvPr>
            <p:ph type="ftr" sz="quarter" idx="11"/>
          </p:nvPr>
        </p:nvSpPr>
        <p:spPr/>
        <p:txBody>
          <a:bodyPr/>
          <a:lstStyle/>
          <a:p>
            <a:r>
              <a:rPr lang="sk-SK" dirty="0"/>
              <a:t>CSP554</a:t>
            </a:r>
            <a:r>
              <a:rPr lang="en-US" dirty="0"/>
              <a:t> Module 03b</a:t>
            </a:r>
          </a:p>
        </p:txBody>
      </p:sp>
      <p:sp>
        <p:nvSpPr>
          <p:cNvPr id="4" name="Slide Number Placeholder 3"/>
          <p:cNvSpPr>
            <a:spLocks noGrp="1"/>
          </p:cNvSpPr>
          <p:nvPr>
            <p:ph type="sldNum" sz="quarter" idx="12"/>
          </p:nvPr>
        </p:nvSpPr>
        <p:spPr/>
        <p:txBody>
          <a:bodyPr/>
          <a:lstStyle/>
          <a:p>
            <a:fld id="{9AA7C465-8597-4488-B68C-958448427716}" type="slidenum">
              <a:rPr lang="en-US" smtClean="0"/>
              <a:t>76</a:t>
            </a:fld>
            <a:endParaRPr lang="en-US" dirty="0"/>
          </a:p>
        </p:txBody>
      </p:sp>
    </p:spTree>
    <p:extLst>
      <p:ext uri="{BB962C8B-B14F-4D97-AF65-F5344CB8AC3E}">
        <p14:creationId xmlns:p14="http://schemas.microsoft.com/office/powerpoint/2010/main" val="25236849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Compute the Mean</a:t>
            </a:r>
          </a:p>
        </p:txBody>
      </p:sp>
      <p:sp>
        <p:nvSpPr>
          <p:cNvPr id="3" name="Footer Placeholder 2"/>
          <p:cNvSpPr>
            <a:spLocks noGrp="1"/>
          </p:cNvSpPr>
          <p:nvPr>
            <p:ph type="ftr" sz="quarter" idx="11"/>
          </p:nvPr>
        </p:nvSpPr>
        <p:spPr/>
        <p:txBody>
          <a:bodyPr/>
          <a:lstStyle/>
          <a:p>
            <a:r>
              <a:rPr lang="sk-SK" dirty="0"/>
              <a:t>CSP554</a:t>
            </a:r>
            <a:r>
              <a:rPr lang="en-US" dirty="0"/>
              <a:t> Module 03b</a:t>
            </a:r>
          </a:p>
        </p:txBody>
      </p:sp>
      <p:sp>
        <p:nvSpPr>
          <p:cNvPr id="4" name="Slide Number Placeholder 3"/>
          <p:cNvSpPr>
            <a:spLocks noGrp="1"/>
          </p:cNvSpPr>
          <p:nvPr>
            <p:ph type="sldNum" sz="quarter" idx="12"/>
          </p:nvPr>
        </p:nvSpPr>
        <p:spPr/>
        <p:txBody>
          <a:bodyPr/>
          <a:lstStyle/>
          <a:p>
            <a:fld id="{9AA7C465-8597-4488-B68C-958448427716}" type="slidenum">
              <a:rPr lang="en-US" smtClean="0"/>
              <a:t>77</a:t>
            </a:fld>
            <a:endParaRPr lang="en-US" dirty="0"/>
          </a:p>
        </p:txBody>
      </p:sp>
      <p:pic>
        <p:nvPicPr>
          <p:cNvPr id="13314" name="Picture 2"/>
          <p:cNvPicPr>
            <a:picLocks noChangeAspect="1" noChangeArrowheads="1"/>
          </p:cNvPicPr>
          <p:nvPr/>
        </p:nvPicPr>
        <p:blipFill>
          <a:blip r:embed="rId2">
            <a:lum contrast="20000"/>
            <a:extLst>
              <a:ext uri="{28A0092B-C50C-407E-A947-70E740481C1C}">
                <a14:useLocalDpi xmlns:a14="http://schemas.microsoft.com/office/drawing/2010/main" val="0"/>
              </a:ext>
            </a:extLst>
          </a:blip>
          <a:srcRect/>
          <a:stretch>
            <a:fillRect/>
          </a:stretch>
        </p:blipFill>
        <p:spPr bwMode="auto">
          <a:xfrm>
            <a:off x="1219200" y="1752600"/>
            <a:ext cx="6902224" cy="461868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val="149774192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Compute the Mean (Combiner)</a:t>
            </a:r>
          </a:p>
        </p:txBody>
      </p:sp>
      <p:sp>
        <p:nvSpPr>
          <p:cNvPr id="3" name="Footer Placeholder 2"/>
          <p:cNvSpPr>
            <a:spLocks noGrp="1"/>
          </p:cNvSpPr>
          <p:nvPr>
            <p:ph type="ftr" sz="quarter" idx="11"/>
          </p:nvPr>
        </p:nvSpPr>
        <p:spPr/>
        <p:txBody>
          <a:bodyPr/>
          <a:lstStyle/>
          <a:p>
            <a:r>
              <a:rPr lang="sk-SK" dirty="0"/>
              <a:t>CSP554</a:t>
            </a:r>
            <a:r>
              <a:rPr lang="en-US" dirty="0"/>
              <a:t> Module 03b</a:t>
            </a:r>
          </a:p>
        </p:txBody>
      </p:sp>
      <p:sp>
        <p:nvSpPr>
          <p:cNvPr id="4" name="Slide Number Placeholder 3"/>
          <p:cNvSpPr>
            <a:spLocks noGrp="1"/>
          </p:cNvSpPr>
          <p:nvPr>
            <p:ph type="sldNum" sz="quarter" idx="12"/>
          </p:nvPr>
        </p:nvSpPr>
        <p:spPr/>
        <p:txBody>
          <a:bodyPr/>
          <a:lstStyle/>
          <a:p>
            <a:fld id="{9AA7C465-8597-4488-B68C-958448427716}" type="slidenum">
              <a:rPr lang="en-US" smtClean="0"/>
              <a:t>78</a:t>
            </a:fld>
            <a:endParaRPr lang="en-US" dirty="0"/>
          </a:p>
        </p:txBody>
      </p:sp>
      <p:pic>
        <p:nvPicPr>
          <p:cNvPr id="14338" name="Picture 2"/>
          <p:cNvPicPr>
            <a:picLocks noChangeAspect="1" noChangeArrowheads="1"/>
          </p:cNvPicPr>
          <p:nvPr/>
        </p:nvPicPr>
        <p:blipFill>
          <a:blip r:embed="rId2">
            <a:lum contrast="20000"/>
            <a:extLst>
              <a:ext uri="{28A0092B-C50C-407E-A947-70E740481C1C}">
                <a14:useLocalDpi xmlns:a14="http://schemas.microsoft.com/office/drawing/2010/main" val="0"/>
              </a:ext>
            </a:extLst>
          </a:blip>
          <a:srcRect/>
          <a:stretch>
            <a:fillRect/>
          </a:stretch>
        </p:blipFill>
        <p:spPr bwMode="auto">
          <a:xfrm>
            <a:off x="1833563" y="1444625"/>
            <a:ext cx="5476875" cy="52292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val="255930189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WordCount</a:t>
            </a:r>
            <a:r>
              <a:rPr lang="en-US" dirty="0"/>
              <a:t> Step by Step</a:t>
            </a:r>
          </a:p>
        </p:txBody>
      </p:sp>
      <p:sp>
        <p:nvSpPr>
          <p:cNvPr id="3" name="Footer Placeholder 2"/>
          <p:cNvSpPr>
            <a:spLocks noGrp="1"/>
          </p:cNvSpPr>
          <p:nvPr>
            <p:ph type="ftr" sz="quarter" idx="11"/>
          </p:nvPr>
        </p:nvSpPr>
        <p:spPr/>
        <p:txBody>
          <a:bodyPr/>
          <a:lstStyle/>
          <a:p>
            <a:r>
              <a:rPr lang="sk-SK" dirty="0"/>
              <a:t>CSP554</a:t>
            </a:r>
            <a:r>
              <a:rPr lang="en-US" dirty="0"/>
              <a:t> Module 03b</a:t>
            </a:r>
          </a:p>
        </p:txBody>
      </p:sp>
      <p:sp>
        <p:nvSpPr>
          <p:cNvPr id="4" name="Slide Number Placeholder 3"/>
          <p:cNvSpPr>
            <a:spLocks noGrp="1"/>
          </p:cNvSpPr>
          <p:nvPr>
            <p:ph type="sldNum" sz="quarter" idx="12"/>
          </p:nvPr>
        </p:nvSpPr>
        <p:spPr/>
        <p:txBody>
          <a:bodyPr/>
          <a:lstStyle/>
          <a:p>
            <a:fld id="{9AA7C465-8597-4488-B68C-958448427716}" type="slidenum">
              <a:rPr lang="en-US" smtClean="0"/>
              <a:t>79</a:t>
            </a:fld>
            <a:endParaRPr lang="en-US" dirty="0"/>
          </a:p>
        </p:txBody>
      </p:sp>
      <p:pic>
        <p:nvPicPr>
          <p:cNvPr id="5" name="Picture 4" descr="wc1.png"/>
          <p:cNvPicPr>
            <a:picLocks noChangeAspect="1"/>
          </p:cNvPicPr>
          <p:nvPr/>
        </p:nvPicPr>
        <p:blipFill>
          <a:blip r:embed="rId2" cstate="print"/>
          <a:stretch>
            <a:fillRect/>
          </a:stretch>
        </p:blipFill>
        <p:spPr>
          <a:xfrm>
            <a:off x="320040" y="1962149"/>
            <a:ext cx="7071360" cy="4115753"/>
          </a:xfrm>
          <a:prstGeom prst="rect">
            <a:avLst/>
          </a:prstGeom>
        </p:spPr>
      </p:pic>
      <p:sp>
        <p:nvSpPr>
          <p:cNvPr id="6" name="Line Callout 1 5"/>
          <p:cNvSpPr/>
          <p:nvPr/>
        </p:nvSpPr>
        <p:spPr>
          <a:xfrm>
            <a:off x="5791200" y="1371600"/>
            <a:ext cx="2057400" cy="1143000"/>
          </a:xfrm>
          <a:prstGeom prst="borderCallout1">
            <a:avLst>
              <a:gd name="adj1" fmla="val 18750"/>
              <a:gd name="adj2" fmla="val -8333"/>
              <a:gd name="adj3" fmla="val 87103"/>
              <a:gd name="adj4" fmla="val -8333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Input key-value pair</a:t>
            </a:r>
          </a:p>
          <a:p>
            <a:pPr algn="ctr"/>
            <a:endParaRPr lang="en-US" dirty="0"/>
          </a:p>
          <a:p>
            <a:pPr algn="ctr"/>
            <a:r>
              <a:rPr lang="en-US" dirty="0"/>
              <a:t>&lt;</a:t>
            </a:r>
            <a:r>
              <a:rPr lang="en-US" dirty="0" err="1"/>
              <a:t>docid</a:t>
            </a:r>
            <a:r>
              <a:rPr lang="en-US" dirty="0"/>
              <a:t>, doc&gt;</a:t>
            </a:r>
          </a:p>
        </p:txBody>
      </p:sp>
    </p:spTree>
    <p:extLst>
      <p:ext uri="{BB962C8B-B14F-4D97-AF65-F5344CB8AC3E}">
        <p14:creationId xmlns:p14="http://schemas.microsoft.com/office/powerpoint/2010/main" val="2016102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MapReduce Concepts</a:t>
            </a:r>
          </a:p>
        </p:txBody>
      </p:sp>
      <p:sp>
        <p:nvSpPr>
          <p:cNvPr id="3" name="Content Placeholder 2"/>
          <p:cNvSpPr>
            <a:spLocks noGrp="1"/>
          </p:cNvSpPr>
          <p:nvPr>
            <p:ph idx="1"/>
          </p:nvPr>
        </p:nvSpPr>
        <p:spPr/>
        <p:txBody>
          <a:bodyPr>
            <a:normAutofit fontScale="92500"/>
          </a:bodyPr>
          <a:lstStyle/>
          <a:p>
            <a:r>
              <a:rPr lang="en-US" dirty="0"/>
              <a:t>However, as  anyone who has taken an introductory computer science course knows, abstractions manage complexity by hiding details and presenting well-defined behaviors to users of those abstractions. </a:t>
            </a:r>
          </a:p>
          <a:p>
            <a:r>
              <a:rPr lang="en-US" dirty="0"/>
              <a:t>They, inevitably, are imperfect—making certain tasks easier but others more difficult,  and sometimes, impossible </a:t>
            </a:r>
          </a:p>
          <a:p>
            <a:r>
              <a:rPr lang="en-US" dirty="0"/>
              <a:t>This critique applies to MapReduce: it makes certain large-data problems easier, but suffers from limitations as well. </a:t>
            </a:r>
          </a:p>
          <a:p>
            <a:r>
              <a:rPr lang="en-US" dirty="0"/>
              <a:t>This means that MapReduce is not the final word, but rather the first in a new class of programming models that will allow us to more effectively organize computations at a massive scale.</a:t>
            </a:r>
          </a:p>
          <a:p>
            <a:endParaRPr lang="en-US" dirty="0"/>
          </a:p>
        </p:txBody>
      </p:sp>
      <p:sp>
        <p:nvSpPr>
          <p:cNvPr id="4" name="Footer Placeholder 3"/>
          <p:cNvSpPr>
            <a:spLocks noGrp="1"/>
          </p:cNvSpPr>
          <p:nvPr>
            <p:ph type="ftr" sz="quarter" idx="11"/>
          </p:nvPr>
        </p:nvSpPr>
        <p:spPr/>
        <p:txBody>
          <a:bodyPr/>
          <a:lstStyle/>
          <a:p>
            <a:r>
              <a:rPr lang="sk-SK" dirty="0"/>
              <a:t>CSP554</a:t>
            </a:r>
            <a:r>
              <a:rPr lang="en-US" dirty="0"/>
              <a:t> Module 03b</a:t>
            </a:r>
          </a:p>
        </p:txBody>
      </p:sp>
      <p:sp>
        <p:nvSpPr>
          <p:cNvPr id="5" name="Slide Number Placeholder 4"/>
          <p:cNvSpPr>
            <a:spLocks noGrp="1"/>
          </p:cNvSpPr>
          <p:nvPr>
            <p:ph type="sldNum" sz="quarter" idx="12"/>
          </p:nvPr>
        </p:nvSpPr>
        <p:spPr/>
        <p:txBody>
          <a:bodyPr/>
          <a:lstStyle/>
          <a:p>
            <a:fld id="{9AA7C465-8597-4488-B68C-958448427716}" type="slidenum">
              <a:rPr lang="en-US" smtClean="0"/>
              <a:t>8</a:t>
            </a:fld>
            <a:endParaRPr lang="en-US" dirty="0"/>
          </a:p>
        </p:txBody>
      </p:sp>
    </p:spTree>
    <p:extLst>
      <p:ext uri="{BB962C8B-B14F-4D97-AF65-F5344CB8AC3E}">
        <p14:creationId xmlns:p14="http://schemas.microsoft.com/office/powerpoint/2010/main" val="344077846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WordCount</a:t>
            </a:r>
            <a:r>
              <a:rPr lang="en-US" dirty="0"/>
              <a:t> Step by Step</a:t>
            </a:r>
          </a:p>
        </p:txBody>
      </p:sp>
      <p:sp>
        <p:nvSpPr>
          <p:cNvPr id="3" name="Footer Placeholder 2"/>
          <p:cNvSpPr>
            <a:spLocks noGrp="1"/>
          </p:cNvSpPr>
          <p:nvPr>
            <p:ph type="ftr" sz="quarter" idx="11"/>
          </p:nvPr>
        </p:nvSpPr>
        <p:spPr/>
        <p:txBody>
          <a:bodyPr/>
          <a:lstStyle/>
          <a:p>
            <a:r>
              <a:rPr lang="sk-SK" dirty="0"/>
              <a:t>CSP554</a:t>
            </a:r>
            <a:r>
              <a:rPr lang="en-US" dirty="0"/>
              <a:t> Module 03b</a:t>
            </a:r>
          </a:p>
        </p:txBody>
      </p:sp>
      <p:sp>
        <p:nvSpPr>
          <p:cNvPr id="4" name="Slide Number Placeholder 3"/>
          <p:cNvSpPr>
            <a:spLocks noGrp="1"/>
          </p:cNvSpPr>
          <p:nvPr>
            <p:ph type="sldNum" sz="quarter" idx="12"/>
          </p:nvPr>
        </p:nvSpPr>
        <p:spPr/>
        <p:txBody>
          <a:bodyPr/>
          <a:lstStyle/>
          <a:p>
            <a:fld id="{9AA7C465-8597-4488-B68C-958448427716}" type="slidenum">
              <a:rPr lang="en-US" smtClean="0"/>
              <a:t>80</a:t>
            </a:fld>
            <a:endParaRPr lang="en-US" dirty="0"/>
          </a:p>
        </p:txBody>
      </p:sp>
      <p:pic>
        <p:nvPicPr>
          <p:cNvPr id="5" name="Picture 4" descr="wc1.png"/>
          <p:cNvPicPr>
            <a:picLocks noChangeAspect="1"/>
          </p:cNvPicPr>
          <p:nvPr/>
        </p:nvPicPr>
        <p:blipFill>
          <a:blip r:embed="rId2" cstate="print"/>
          <a:stretch>
            <a:fillRect/>
          </a:stretch>
        </p:blipFill>
        <p:spPr>
          <a:xfrm>
            <a:off x="320040" y="1962149"/>
            <a:ext cx="7071360" cy="4115753"/>
          </a:xfrm>
          <a:prstGeom prst="rect">
            <a:avLst/>
          </a:prstGeom>
        </p:spPr>
      </p:pic>
      <p:sp>
        <p:nvSpPr>
          <p:cNvPr id="6" name="Line Callout 1 5"/>
          <p:cNvSpPr/>
          <p:nvPr/>
        </p:nvSpPr>
        <p:spPr>
          <a:xfrm>
            <a:off x="6400800" y="1524000"/>
            <a:ext cx="2209800" cy="1143000"/>
          </a:xfrm>
          <a:prstGeom prst="borderCallout1">
            <a:avLst>
              <a:gd name="adj1" fmla="val 18750"/>
              <a:gd name="adj2" fmla="val -8333"/>
              <a:gd name="adj3" fmla="val 113771"/>
              <a:gd name="adj4" fmla="val -14201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Extract the next term (word) from the document</a:t>
            </a:r>
          </a:p>
        </p:txBody>
      </p:sp>
    </p:spTree>
    <p:extLst>
      <p:ext uri="{BB962C8B-B14F-4D97-AF65-F5344CB8AC3E}">
        <p14:creationId xmlns:p14="http://schemas.microsoft.com/office/powerpoint/2010/main" val="124271637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WordCount</a:t>
            </a:r>
            <a:r>
              <a:rPr lang="en-US" dirty="0"/>
              <a:t> Step by Step</a:t>
            </a:r>
          </a:p>
        </p:txBody>
      </p:sp>
      <p:sp>
        <p:nvSpPr>
          <p:cNvPr id="3" name="Footer Placeholder 2"/>
          <p:cNvSpPr>
            <a:spLocks noGrp="1"/>
          </p:cNvSpPr>
          <p:nvPr>
            <p:ph type="ftr" sz="quarter" idx="11"/>
          </p:nvPr>
        </p:nvSpPr>
        <p:spPr/>
        <p:txBody>
          <a:bodyPr/>
          <a:lstStyle/>
          <a:p>
            <a:r>
              <a:rPr lang="sk-SK" dirty="0"/>
              <a:t>CSP554</a:t>
            </a:r>
            <a:r>
              <a:rPr lang="en-US" dirty="0"/>
              <a:t> Module 03b</a:t>
            </a:r>
          </a:p>
        </p:txBody>
      </p:sp>
      <p:sp>
        <p:nvSpPr>
          <p:cNvPr id="4" name="Slide Number Placeholder 3"/>
          <p:cNvSpPr>
            <a:spLocks noGrp="1"/>
          </p:cNvSpPr>
          <p:nvPr>
            <p:ph type="sldNum" sz="quarter" idx="12"/>
          </p:nvPr>
        </p:nvSpPr>
        <p:spPr/>
        <p:txBody>
          <a:bodyPr/>
          <a:lstStyle/>
          <a:p>
            <a:fld id="{9AA7C465-8597-4488-B68C-958448427716}" type="slidenum">
              <a:rPr lang="en-US" smtClean="0"/>
              <a:t>81</a:t>
            </a:fld>
            <a:endParaRPr lang="en-US" dirty="0"/>
          </a:p>
        </p:txBody>
      </p:sp>
      <p:pic>
        <p:nvPicPr>
          <p:cNvPr id="5" name="Picture 4" descr="wc1.png"/>
          <p:cNvPicPr>
            <a:picLocks noChangeAspect="1"/>
          </p:cNvPicPr>
          <p:nvPr/>
        </p:nvPicPr>
        <p:blipFill>
          <a:blip r:embed="rId2" cstate="print"/>
          <a:stretch>
            <a:fillRect/>
          </a:stretch>
        </p:blipFill>
        <p:spPr>
          <a:xfrm>
            <a:off x="320040" y="1962149"/>
            <a:ext cx="7071360" cy="4115753"/>
          </a:xfrm>
          <a:prstGeom prst="rect">
            <a:avLst/>
          </a:prstGeom>
        </p:spPr>
      </p:pic>
      <p:sp>
        <p:nvSpPr>
          <p:cNvPr id="6" name="Line Callout 1 5"/>
          <p:cNvSpPr/>
          <p:nvPr/>
        </p:nvSpPr>
        <p:spPr>
          <a:xfrm>
            <a:off x="6400800" y="1524000"/>
            <a:ext cx="2209800" cy="1143000"/>
          </a:xfrm>
          <a:prstGeom prst="borderCallout1">
            <a:avLst>
              <a:gd name="adj1" fmla="val 18750"/>
              <a:gd name="adj2" fmla="val -8333"/>
              <a:gd name="adj3" fmla="val 163295"/>
              <a:gd name="adj4" fmla="val -5334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Output key-value pair</a:t>
            </a:r>
          </a:p>
          <a:p>
            <a:pPr algn="ctr"/>
            <a:endParaRPr lang="en-US" dirty="0"/>
          </a:p>
          <a:p>
            <a:pPr algn="ctr"/>
            <a:r>
              <a:rPr lang="en-US" dirty="0"/>
              <a:t>&lt;term, 1&gt;</a:t>
            </a:r>
          </a:p>
        </p:txBody>
      </p:sp>
    </p:spTree>
    <p:extLst>
      <p:ext uri="{BB962C8B-B14F-4D97-AF65-F5344CB8AC3E}">
        <p14:creationId xmlns:p14="http://schemas.microsoft.com/office/powerpoint/2010/main" val="16589371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WordCount</a:t>
            </a:r>
            <a:r>
              <a:rPr lang="en-US" dirty="0"/>
              <a:t> Step by Step</a:t>
            </a:r>
          </a:p>
        </p:txBody>
      </p:sp>
      <p:sp>
        <p:nvSpPr>
          <p:cNvPr id="3" name="Footer Placeholder 2"/>
          <p:cNvSpPr>
            <a:spLocks noGrp="1"/>
          </p:cNvSpPr>
          <p:nvPr>
            <p:ph type="ftr" sz="quarter" idx="11"/>
          </p:nvPr>
        </p:nvSpPr>
        <p:spPr/>
        <p:txBody>
          <a:bodyPr/>
          <a:lstStyle/>
          <a:p>
            <a:r>
              <a:rPr lang="sk-SK" dirty="0"/>
              <a:t>CSP554</a:t>
            </a:r>
            <a:r>
              <a:rPr lang="en-US" dirty="0"/>
              <a:t> Module 03b</a:t>
            </a:r>
          </a:p>
        </p:txBody>
      </p:sp>
      <p:sp>
        <p:nvSpPr>
          <p:cNvPr id="4" name="Slide Number Placeholder 3"/>
          <p:cNvSpPr>
            <a:spLocks noGrp="1"/>
          </p:cNvSpPr>
          <p:nvPr>
            <p:ph type="sldNum" sz="quarter" idx="12"/>
          </p:nvPr>
        </p:nvSpPr>
        <p:spPr/>
        <p:txBody>
          <a:bodyPr/>
          <a:lstStyle/>
          <a:p>
            <a:fld id="{9AA7C465-8597-4488-B68C-958448427716}" type="slidenum">
              <a:rPr lang="en-US" smtClean="0"/>
              <a:t>82</a:t>
            </a:fld>
            <a:endParaRPr lang="en-US" dirty="0"/>
          </a:p>
        </p:txBody>
      </p:sp>
      <p:pic>
        <p:nvPicPr>
          <p:cNvPr id="5" name="Picture 4" descr="wc1.png"/>
          <p:cNvPicPr>
            <a:picLocks noChangeAspect="1"/>
          </p:cNvPicPr>
          <p:nvPr/>
        </p:nvPicPr>
        <p:blipFill>
          <a:blip r:embed="rId2" cstate="print"/>
          <a:stretch>
            <a:fillRect/>
          </a:stretch>
        </p:blipFill>
        <p:spPr>
          <a:xfrm>
            <a:off x="320040" y="1962149"/>
            <a:ext cx="7071360" cy="4115753"/>
          </a:xfrm>
          <a:prstGeom prst="rect">
            <a:avLst/>
          </a:prstGeom>
        </p:spPr>
      </p:pic>
      <p:sp>
        <p:nvSpPr>
          <p:cNvPr id="6" name="Line Callout 1 5"/>
          <p:cNvSpPr/>
          <p:nvPr/>
        </p:nvSpPr>
        <p:spPr>
          <a:xfrm>
            <a:off x="6324600" y="2057400"/>
            <a:ext cx="2209800" cy="1143000"/>
          </a:xfrm>
          <a:prstGeom prst="borderCallout1">
            <a:avLst>
              <a:gd name="adj1" fmla="val 18750"/>
              <a:gd name="adj2" fmla="val -8333"/>
              <a:gd name="adj3" fmla="val 164565"/>
              <a:gd name="adj4" fmla="val -14136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Before the reducer is called, the count for each term is collected into a list</a:t>
            </a:r>
          </a:p>
        </p:txBody>
      </p:sp>
    </p:spTree>
    <p:extLst>
      <p:ext uri="{BB962C8B-B14F-4D97-AF65-F5344CB8AC3E}">
        <p14:creationId xmlns:p14="http://schemas.microsoft.com/office/powerpoint/2010/main" val="100325921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WordCount</a:t>
            </a:r>
            <a:r>
              <a:rPr lang="en-US" dirty="0"/>
              <a:t> Step by Step</a:t>
            </a:r>
          </a:p>
        </p:txBody>
      </p:sp>
      <p:sp>
        <p:nvSpPr>
          <p:cNvPr id="3" name="Footer Placeholder 2"/>
          <p:cNvSpPr>
            <a:spLocks noGrp="1"/>
          </p:cNvSpPr>
          <p:nvPr>
            <p:ph type="ftr" sz="quarter" idx="11"/>
          </p:nvPr>
        </p:nvSpPr>
        <p:spPr/>
        <p:txBody>
          <a:bodyPr/>
          <a:lstStyle/>
          <a:p>
            <a:r>
              <a:rPr lang="sk-SK" dirty="0"/>
              <a:t>CSP554</a:t>
            </a:r>
            <a:r>
              <a:rPr lang="en-US" dirty="0"/>
              <a:t> Module 03b</a:t>
            </a:r>
          </a:p>
        </p:txBody>
      </p:sp>
      <p:sp>
        <p:nvSpPr>
          <p:cNvPr id="4" name="Slide Number Placeholder 3"/>
          <p:cNvSpPr>
            <a:spLocks noGrp="1"/>
          </p:cNvSpPr>
          <p:nvPr>
            <p:ph type="sldNum" sz="quarter" idx="12"/>
          </p:nvPr>
        </p:nvSpPr>
        <p:spPr/>
        <p:txBody>
          <a:bodyPr/>
          <a:lstStyle/>
          <a:p>
            <a:fld id="{9AA7C465-8597-4488-B68C-958448427716}" type="slidenum">
              <a:rPr lang="en-US" smtClean="0"/>
              <a:t>83</a:t>
            </a:fld>
            <a:endParaRPr lang="en-US" dirty="0"/>
          </a:p>
        </p:txBody>
      </p:sp>
      <p:pic>
        <p:nvPicPr>
          <p:cNvPr id="5" name="Picture 4" descr="wc1.png"/>
          <p:cNvPicPr>
            <a:picLocks noChangeAspect="1"/>
          </p:cNvPicPr>
          <p:nvPr/>
        </p:nvPicPr>
        <p:blipFill>
          <a:blip r:embed="rId2" cstate="print"/>
          <a:stretch>
            <a:fillRect/>
          </a:stretch>
        </p:blipFill>
        <p:spPr>
          <a:xfrm>
            <a:off x="320040" y="1962149"/>
            <a:ext cx="7071360" cy="4115753"/>
          </a:xfrm>
          <a:prstGeom prst="rect">
            <a:avLst/>
          </a:prstGeom>
        </p:spPr>
      </p:pic>
      <p:sp>
        <p:nvSpPr>
          <p:cNvPr id="6" name="Line Callout 1 5"/>
          <p:cNvSpPr/>
          <p:nvPr/>
        </p:nvSpPr>
        <p:spPr>
          <a:xfrm>
            <a:off x="6324600" y="2057400"/>
            <a:ext cx="2209800" cy="1143000"/>
          </a:xfrm>
          <a:prstGeom prst="borderCallout1">
            <a:avLst>
              <a:gd name="adj1" fmla="val 18750"/>
              <a:gd name="adj2" fmla="val -8333"/>
              <a:gd name="adj3" fmla="val 169644"/>
              <a:gd name="adj4" fmla="val -6451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Input key-value pair</a:t>
            </a:r>
          </a:p>
          <a:p>
            <a:pPr algn="ctr"/>
            <a:endParaRPr lang="en-US" dirty="0"/>
          </a:p>
          <a:p>
            <a:pPr algn="ctr"/>
            <a:r>
              <a:rPr lang="en-US" dirty="0"/>
              <a:t>&lt;term, [1, 1, 1 …]&gt;</a:t>
            </a:r>
          </a:p>
        </p:txBody>
      </p:sp>
    </p:spTree>
    <p:extLst>
      <p:ext uri="{BB962C8B-B14F-4D97-AF65-F5344CB8AC3E}">
        <p14:creationId xmlns:p14="http://schemas.microsoft.com/office/powerpoint/2010/main" val="153078476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WordCount</a:t>
            </a:r>
            <a:r>
              <a:rPr lang="en-US" dirty="0"/>
              <a:t> Step by Step</a:t>
            </a:r>
          </a:p>
        </p:txBody>
      </p:sp>
      <p:sp>
        <p:nvSpPr>
          <p:cNvPr id="3" name="Footer Placeholder 2"/>
          <p:cNvSpPr>
            <a:spLocks noGrp="1"/>
          </p:cNvSpPr>
          <p:nvPr>
            <p:ph type="ftr" sz="quarter" idx="11"/>
          </p:nvPr>
        </p:nvSpPr>
        <p:spPr/>
        <p:txBody>
          <a:bodyPr/>
          <a:lstStyle/>
          <a:p>
            <a:r>
              <a:rPr lang="sk-SK" dirty="0"/>
              <a:t>CSP554</a:t>
            </a:r>
            <a:r>
              <a:rPr lang="en-US" dirty="0"/>
              <a:t> Module 03b</a:t>
            </a:r>
          </a:p>
        </p:txBody>
      </p:sp>
      <p:sp>
        <p:nvSpPr>
          <p:cNvPr id="4" name="Slide Number Placeholder 3"/>
          <p:cNvSpPr>
            <a:spLocks noGrp="1"/>
          </p:cNvSpPr>
          <p:nvPr>
            <p:ph type="sldNum" sz="quarter" idx="12"/>
          </p:nvPr>
        </p:nvSpPr>
        <p:spPr/>
        <p:txBody>
          <a:bodyPr/>
          <a:lstStyle/>
          <a:p>
            <a:fld id="{9AA7C465-8597-4488-B68C-958448427716}" type="slidenum">
              <a:rPr lang="en-US" smtClean="0"/>
              <a:t>84</a:t>
            </a:fld>
            <a:endParaRPr lang="en-US" dirty="0"/>
          </a:p>
        </p:txBody>
      </p:sp>
      <p:pic>
        <p:nvPicPr>
          <p:cNvPr id="5" name="Picture 4" descr="wc1.png"/>
          <p:cNvPicPr>
            <a:picLocks noChangeAspect="1"/>
          </p:cNvPicPr>
          <p:nvPr/>
        </p:nvPicPr>
        <p:blipFill>
          <a:blip r:embed="rId2" cstate="print"/>
          <a:stretch>
            <a:fillRect/>
          </a:stretch>
        </p:blipFill>
        <p:spPr>
          <a:xfrm>
            <a:off x="320040" y="1962149"/>
            <a:ext cx="7071360" cy="4115753"/>
          </a:xfrm>
          <a:prstGeom prst="rect">
            <a:avLst/>
          </a:prstGeom>
        </p:spPr>
      </p:pic>
      <p:sp>
        <p:nvSpPr>
          <p:cNvPr id="6" name="Line Callout 1 5"/>
          <p:cNvSpPr/>
          <p:nvPr/>
        </p:nvSpPr>
        <p:spPr>
          <a:xfrm>
            <a:off x="6324600" y="2057400"/>
            <a:ext cx="2209800" cy="1143000"/>
          </a:xfrm>
          <a:prstGeom prst="borderCallout1">
            <a:avLst>
              <a:gd name="adj1" fmla="val 18750"/>
              <a:gd name="adj2" fmla="val -8333"/>
              <a:gd name="adj3" fmla="val 247104"/>
              <a:gd name="adj4" fmla="val -8159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Add up the number of 1’s in the value for the given term</a:t>
            </a:r>
          </a:p>
        </p:txBody>
      </p:sp>
    </p:spTree>
    <p:extLst>
      <p:ext uri="{BB962C8B-B14F-4D97-AF65-F5344CB8AC3E}">
        <p14:creationId xmlns:p14="http://schemas.microsoft.com/office/powerpoint/2010/main" val="14442228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MapReduce Concepts</a:t>
            </a:r>
          </a:p>
        </p:txBody>
      </p:sp>
      <p:sp>
        <p:nvSpPr>
          <p:cNvPr id="3" name="Content Placeholder 2"/>
          <p:cNvSpPr>
            <a:spLocks noGrp="1"/>
          </p:cNvSpPr>
          <p:nvPr>
            <p:ph idx="1"/>
          </p:nvPr>
        </p:nvSpPr>
        <p:spPr/>
        <p:txBody>
          <a:bodyPr>
            <a:normAutofit fontScale="92500" lnSpcReduction="20000"/>
          </a:bodyPr>
          <a:lstStyle/>
          <a:p>
            <a:r>
              <a:rPr lang="en-US" dirty="0"/>
              <a:t>Viewed from a slightly different angle, MapReduce codifies a generic “recipe” for processing large datasets that consists of two stages</a:t>
            </a:r>
          </a:p>
          <a:p>
            <a:r>
              <a:rPr lang="en-US" dirty="0">
                <a:solidFill>
                  <a:srgbClr val="0070C0"/>
                </a:solidFill>
              </a:rPr>
              <a:t>Map</a:t>
            </a:r>
            <a:r>
              <a:rPr lang="en-US" dirty="0"/>
              <a:t>—First a user-specified computation is applied over all input records in a dataset. These operations occur in parallel and yield intermediate output </a:t>
            </a:r>
          </a:p>
          <a:p>
            <a:r>
              <a:rPr lang="en-US" dirty="0">
                <a:solidFill>
                  <a:srgbClr val="0070C0"/>
                </a:solidFill>
              </a:rPr>
              <a:t>Reduce</a:t>
            </a:r>
            <a:r>
              <a:rPr lang="en-US" dirty="0"/>
              <a:t>—Next, the output is then aggregated by another user-specified computation. </a:t>
            </a:r>
          </a:p>
          <a:p>
            <a:r>
              <a:rPr lang="en-US" dirty="0"/>
              <a:t>The programmer defines these two types of computations, and the execution framework coordinates the actual processing </a:t>
            </a:r>
          </a:p>
          <a:p>
            <a:r>
              <a:rPr lang="en-US" dirty="0"/>
              <a:t>Such a two-stage processing structure may appear to be very restrictive, many interesting algorithms can be expressed quite concisely…</a:t>
            </a:r>
          </a:p>
          <a:p>
            <a:r>
              <a:rPr lang="en-US" dirty="0"/>
              <a:t>Especially if one decomposes complex algorithms into a sequence of MapReduce jobs.</a:t>
            </a:r>
          </a:p>
        </p:txBody>
      </p:sp>
      <p:sp>
        <p:nvSpPr>
          <p:cNvPr id="4" name="Footer Placeholder 3"/>
          <p:cNvSpPr>
            <a:spLocks noGrp="1"/>
          </p:cNvSpPr>
          <p:nvPr>
            <p:ph type="ftr" sz="quarter" idx="11"/>
          </p:nvPr>
        </p:nvSpPr>
        <p:spPr/>
        <p:txBody>
          <a:bodyPr/>
          <a:lstStyle/>
          <a:p>
            <a:r>
              <a:rPr lang="sk-SK" dirty="0"/>
              <a:t>CSP554</a:t>
            </a:r>
            <a:r>
              <a:rPr lang="en-US" dirty="0"/>
              <a:t> Module 03b</a:t>
            </a:r>
          </a:p>
        </p:txBody>
      </p:sp>
      <p:sp>
        <p:nvSpPr>
          <p:cNvPr id="5" name="Slide Number Placeholder 4"/>
          <p:cNvSpPr>
            <a:spLocks noGrp="1"/>
          </p:cNvSpPr>
          <p:nvPr>
            <p:ph type="sldNum" sz="quarter" idx="12"/>
          </p:nvPr>
        </p:nvSpPr>
        <p:spPr/>
        <p:txBody>
          <a:bodyPr/>
          <a:lstStyle/>
          <a:p>
            <a:fld id="{9AA7C465-8597-4488-B68C-958448427716}" type="slidenum">
              <a:rPr lang="en-US" smtClean="0"/>
              <a:t>9</a:t>
            </a:fld>
            <a:endParaRPr lang="en-US" dirty="0"/>
          </a:p>
        </p:txBody>
      </p:sp>
    </p:spTree>
    <p:extLst>
      <p:ext uri="{BB962C8B-B14F-4D97-AF65-F5344CB8AC3E}">
        <p14:creationId xmlns:p14="http://schemas.microsoft.com/office/powerpoint/2010/main" val="429185540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larity">
  <a:themeElements>
    <a:clrScheme name="Clarity">
      <a:dk1>
        <a:srgbClr val="292934"/>
      </a:dk1>
      <a:lt1>
        <a:srgbClr val="FFFFFF"/>
      </a:lt1>
      <a:dk2>
        <a:srgbClr val="D2533C"/>
      </a:dk2>
      <a:lt2>
        <a:srgbClr val="F3F2DC"/>
      </a:lt2>
      <a:accent1>
        <a:srgbClr val="93A299"/>
      </a:accent1>
      <a:accent2>
        <a:srgbClr val="AD8F67"/>
      </a:accent2>
      <a:accent3>
        <a:srgbClr val="726056"/>
      </a:accent3>
      <a:accent4>
        <a:srgbClr val="4C5A6A"/>
      </a:accent4>
      <a:accent5>
        <a:srgbClr val="808DA0"/>
      </a:accent5>
      <a:accent6>
        <a:srgbClr val="79463D"/>
      </a:accent6>
      <a:hlink>
        <a:srgbClr val="0000FF"/>
      </a:hlink>
      <a:folHlink>
        <a:srgbClr val="800080"/>
      </a:folHlink>
    </a:clrScheme>
    <a:fontScheme name="Office Classic 2">
      <a:maj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Clarity</Template>
  <TotalTime>25014</TotalTime>
  <Words>5115</Words>
  <Application>Microsoft Macintosh PowerPoint</Application>
  <PresentationFormat>On-screen Show (4:3)</PresentationFormat>
  <Paragraphs>1063</Paragraphs>
  <Slides>84</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84</vt:i4>
      </vt:variant>
    </vt:vector>
  </HeadingPairs>
  <TitlesOfParts>
    <vt:vector size="90" baseType="lpstr">
      <vt:lpstr>Arial</vt:lpstr>
      <vt:lpstr>Calibri</vt:lpstr>
      <vt:lpstr>Courier</vt:lpstr>
      <vt:lpstr>Times New Roman</vt:lpstr>
      <vt:lpstr>Trebuchet MS</vt:lpstr>
      <vt:lpstr>Clarity</vt:lpstr>
      <vt:lpstr>CSP554 Big Data Technologies</vt:lpstr>
      <vt:lpstr>Processing Big Data</vt:lpstr>
      <vt:lpstr>Processing Big Data Challenges</vt:lpstr>
      <vt:lpstr>MapReduce An Execution Framework for Big Data Processing</vt:lpstr>
      <vt:lpstr>   MapReduce Concepts</vt:lpstr>
      <vt:lpstr>MapReduce Concepts</vt:lpstr>
      <vt:lpstr>MapReduce Concepts</vt:lpstr>
      <vt:lpstr>MapReduce Concepts</vt:lpstr>
      <vt:lpstr>MapReduce Concepts</vt:lpstr>
      <vt:lpstr>Developing Some MapReduce Intuition</vt:lpstr>
      <vt:lpstr>Developing Some MapReduce Intuition</vt:lpstr>
      <vt:lpstr>Developing Some MapReduce Intuition</vt:lpstr>
      <vt:lpstr>Developing Some MapReduce Intuition  Challenges</vt:lpstr>
      <vt:lpstr>Developing Some MapReduce Intuition</vt:lpstr>
      <vt:lpstr>Let’s illustrate with an example</vt:lpstr>
      <vt:lpstr>How MapReduce Works: Mapping</vt:lpstr>
      <vt:lpstr>Example: MovieLens Data (u.data  file)</vt:lpstr>
      <vt:lpstr>Map users to movies they watched</vt:lpstr>
      <vt:lpstr>Extract and Organize What We Care  About</vt:lpstr>
      <vt:lpstr>MapReduce Sorts and Groups the  Mapped Data (“Shuffle and Sort”)</vt:lpstr>
      <vt:lpstr>The REDUCER Processes Each Key’s  Values</vt:lpstr>
      <vt:lpstr>Putting it All Together</vt:lpstr>
      <vt:lpstr>Developing Some MapReduce Intuition A Little About MapReduce as a Framework</vt:lpstr>
      <vt:lpstr>Developing Some MapReduce Intuition A Little About MapReduce as a Framework</vt:lpstr>
      <vt:lpstr>Developing Some MapReduce Intuition A Little About MapReduce as a Framework</vt:lpstr>
      <vt:lpstr>Developing Some MapReduce Intuition A Little About MapReduce as a Framework</vt:lpstr>
      <vt:lpstr>Developing Some MapReduce Intuition A Little About MapReduce as a Framework</vt:lpstr>
      <vt:lpstr>Developing Some MapReduce Intuition A Little About MapReduce as a Framework</vt:lpstr>
      <vt:lpstr>MapReduce Framework Workflow</vt:lpstr>
      <vt:lpstr>MapReduce Framework Workflow</vt:lpstr>
      <vt:lpstr>MapReduce Framework Conceptual Landscape</vt:lpstr>
      <vt:lpstr>MapReduce Framework Operational View</vt:lpstr>
      <vt:lpstr>MapReduce Framework Dataflow View</vt:lpstr>
      <vt:lpstr>MapReduce Framework General Characteristics</vt:lpstr>
      <vt:lpstr>MapReduce Framework Libraries</vt:lpstr>
      <vt:lpstr>MapReduce Framework Libraries</vt:lpstr>
      <vt:lpstr>MapReduce Example</vt:lpstr>
      <vt:lpstr>MapReduce Example</vt:lpstr>
      <vt:lpstr>WordCount Driver</vt:lpstr>
      <vt:lpstr>WordCount Driver</vt:lpstr>
      <vt:lpstr>WordCount Mapper</vt:lpstr>
      <vt:lpstr>WordCount Mapper</vt:lpstr>
      <vt:lpstr>WordCount Mapper</vt:lpstr>
      <vt:lpstr>WordCount Reducer</vt:lpstr>
      <vt:lpstr>WordCount Reducer</vt:lpstr>
      <vt:lpstr>WordCount Reducer</vt:lpstr>
      <vt:lpstr>Canonical Word Count</vt:lpstr>
      <vt:lpstr>Canonical Word Count</vt:lpstr>
      <vt:lpstr>Canonical Word Count</vt:lpstr>
      <vt:lpstr>Another Example: How many of each movie rating  exist?</vt:lpstr>
      <vt:lpstr>Writing the Mapper</vt:lpstr>
      <vt:lpstr>Writing the Reducer</vt:lpstr>
      <vt:lpstr>Putting it all together</vt:lpstr>
      <vt:lpstr>MapReduce A More Complete Perspective</vt:lpstr>
      <vt:lpstr>MapReduce A More Complete Perspective</vt:lpstr>
      <vt:lpstr>Input Format Record Reader</vt:lpstr>
      <vt:lpstr>Mapper</vt:lpstr>
      <vt:lpstr>Combiner</vt:lpstr>
      <vt:lpstr>Combiner</vt:lpstr>
      <vt:lpstr>Combiner Word Count Example</vt:lpstr>
      <vt:lpstr>Partitioner</vt:lpstr>
      <vt:lpstr>Shuffle and Sort </vt:lpstr>
      <vt:lpstr>Shuffle and Sort</vt:lpstr>
      <vt:lpstr>Reducer</vt:lpstr>
      <vt:lpstr>Reducer</vt:lpstr>
      <vt:lpstr>Word Count Full MapReduce Flow</vt:lpstr>
      <vt:lpstr>Mappers and Reducers How Many?</vt:lpstr>
      <vt:lpstr>Mappers How Many?</vt:lpstr>
      <vt:lpstr>Mappers How Many?</vt:lpstr>
      <vt:lpstr>Reducers How Many?</vt:lpstr>
      <vt:lpstr>Reducers How Many?</vt:lpstr>
      <vt:lpstr>Reducers How Many?</vt:lpstr>
      <vt:lpstr>MapReduce Framework Fault Tolerance</vt:lpstr>
      <vt:lpstr>MapReduce Framework What is in Framework Control</vt:lpstr>
      <vt:lpstr>MapReduce Framework What is in Developer Control</vt:lpstr>
      <vt:lpstr>Appendix</vt:lpstr>
      <vt:lpstr>Compute the Mean</vt:lpstr>
      <vt:lpstr>Compute the Mean (Combiner)</vt:lpstr>
      <vt:lpstr>WordCount Step by Step</vt:lpstr>
      <vt:lpstr>WordCount Step by Step</vt:lpstr>
      <vt:lpstr>WordCount Step by Step</vt:lpstr>
      <vt:lpstr>WordCount Step by Step</vt:lpstr>
      <vt:lpstr>WordCount Step by Step</vt:lpstr>
      <vt:lpstr>WordCount Step by Step</vt:lpstr>
    </vt:vector>
  </TitlesOfParts>
  <Company>BCBSA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Rosen, Joseph</dc:creator>
  <cp:lastModifiedBy>Microsoft Office User</cp:lastModifiedBy>
  <cp:revision>288</cp:revision>
  <cp:lastPrinted>2017-01-26T18:36:32Z</cp:lastPrinted>
  <dcterms:created xsi:type="dcterms:W3CDTF">2016-12-18T19:56:54Z</dcterms:created>
  <dcterms:modified xsi:type="dcterms:W3CDTF">2019-09-05T00:09:35Z</dcterms:modified>
</cp:coreProperties>
</file>